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autoCompressPictures="0">
  <p:sldMasterIdLst>
    <p:sldMasterId id="2147483648" r:id="rId1"/>
  </p:sldMasterIdLst>
  <p:notesMasterIdLst>
    <p:notesMasterId r:id="rId82"/>
  </p:notesMasterIdLst>
  <p:handoutMasterIdLst>
    <p:handoutMasterId r:id="rId83"/>
  </p:handoutMasterIdLst>
  <p:sldIdLst>
    <p:sldId id="852" r:id="rId2"/>
    <p:sldId id="854" r:id="rId3"/>
    <p:sldId id="855" r:id="rId4"/>
    <p:sldId id="856" r:id="rId5"/>
    <p:sldId id="858" r:id="rId6"/>
    <p:sldId id="312" r:id="rId7"/>
    <p:sldId id="293" r:id="rId8"/>
    <p:sldId id="292" r:id="rId9"/>
    <p:sldId id="294" r:id="rId10"/>
    <p:sldId id="307" r:id="rId11"/>
    <p:sldId id="836" r:id="rId12"/>
    <p:sldId id="422" r:id="rId13"/>
    <p:sldId id="829" r:id="rId14"/>
    <p:sldId id="826" r:id="rId15"/>
    <p:sldId id="827" r:id="rId16"/>
    <p:sldId id="296" r:id="rId17"/>
    <p:sldId id="860" r:id="rId18"/>
    <p:sldId id="309" r:id="rId19"/>
    <p:sldId id="306" r:id="rId20"/>
    <p:sldId id="861" r:id="rId21"/>
    <p:sldId id="419" r:id="rId22"/>
    <p:sldId id="863" r:id="rId23"/>
    <p:sldId id="859" r:id="rId24"/>
    <p:sldId id="883" r:id="rId25"/>
    <p:sldId id="864" r:id="rId26"/>
    <p:sldId id="875" r:id="rId27"/>
    <p:sldId id="862" r:id="rId28"/>
    <p:sldId id="887" r:id="rId29"/>
    <p:sldId id="888" r:id="rId30"/>
    <p:sldId id="876" r:id="rId31"/>
    <p:sldId id="882" r:id="rId32"/>
    <p:sldId id="877" r:id="rId33"/>
    <p:sldId id="878" r:id="rId34"/>
    <p:sldId id="879" r:id="rId35"/>
    <p:sldId id="893" r:id="rId36"/>
    <p:sldId id="894" r:id="rId37"/>
    <p:sldId id="880" r:id="rId38"/>
    <p:sldId id="881" r:id="rId39"/>
    <p:sldId id="885" r:id="rId40"/>
    <p:sldId id="886" r:id="rId41"/>
    <p:sldId id="884" r:id="rId42"/>
    <p:sldId id="900" r:id="rId43"/>
    <p:sldId id="897" r:id="rId44"/>
    <p:sldId id="890" r:id="rId45"/>
    <p:sldId id="889" r:id="rId46"/>
    <p:sldId id="898" r:id="rId47"/>
    <p:sldId id="896" r:id="rId48"/>
    <p:sldId id="891" r:id="rId49"/>
    <p:sldId id="901" r:id="rId50"/>
    <p:sldId id="892" r:id="rId51"/>
    <p:sldId id="867" r:id="rId52"/>
    <p:sldId id="868" r:id="rId53"/>
    <p:sldId id="870" r:id="rId54"/>
    <p:sldId id="871" r:id="rId55"/>
    <p:sldId id="872" r:id="rId56"/>
    <p:sldId id="873" r:id="rId57"/>
    <p:sldId id="865" r:id="rId58"/>
    <p:sldId id="414" r:id="rId59"/>
    <p:sldId id="866" r:id="rId60"/>
    <p:sldId id="869" r:id="rId61"/>
    <p:sldId id="845" r:id="rId62"/>
    <p:sldId id="846" r:id="rId63"/>
    <p:sldId id="290" r:id="rId64"/>
    <p:sldId id="847" r:id="rId65"/>
    <p:sldId id="295" r:id="rId66"/>
    <p:sldId id="848" r:id="rId67"/>
    <p:sldId id="402" r:id="rId68"/>
    <p:sldId id="403" r:id="rId69"/>
    <p:sldId id="849" r:id="rId70"/>
    <p:sldId id="850" r:id="rId71"/>
    <p:sldId id="406" r:id="rId72"/>
    <p:sldId id="407" r:id="rId73"/>
    <p:sldId id="408" r:id="rId74"/>
    <p:sldId id="409" r:id="rId75"/>
    <p:sldId id="410" r:id="rId76"/>
    <p:sldId id="416" r:id="rId77"/>
    <p:sldId id="411" r:id="rId78"/>
    <p:sldId id="412" r:id="rId79"/>
    <p:sldId id="413" r:id="rId80"/>
    <p:sldId id="417" r:id="rId81"/>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146">
          <p15:clr>
            <a:srgbClr val="A4A3A4"/>
          </p15:clr>
        </p15:guide>
        <p15:guide id="2" orient="horz" pos="676">
          <p15:clr>
            <a:srgbClr val="A4A3A4"/>
          </p15:clr>
        </p15:guide>
        <p15:guide id="3" orient="horz" pos="2859">
          <p15:clr>
            <a:srgbClr val="A4A3A4"/>
          </p15:clr>
        </p15:guide>
        <p15:guide id="4" orient="horz" pos="2095">
          <p15:clr>
            <a:srgbClr val="A4A3A4"/>
          </p15:clr>
        </p15:guide>
        <p15:guide id="5" orient="horz" pos="2084">
          <p15:clr>
            <a:srgbClr val="A4A3A4"/>
          </p15:clr>
        </p15:guide>
        <p15:guide id="6" orient="horz" pos="2627">
          <p15:clr>
            <a:srgbClr val="A4A3A4"/>
          </p15:clr>
        </p15:guide>
        <p15:guide id="7" orient="horz" pos="2738">
          <p15:clr>
            <a:srgbClr val="A4A3A4"/>
          </p15:clr>
        </p15:guide>
        <p15:guide id="8" pos="287">
          <p15:clr>
            <a:srgbClr val="A4A3A4"/>
          </p15:clr>
        </p15:guide>
        <p15:guide id="9" pos="5655">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30D3E"/>
    <a:srgbClr val="23A3FF"/>
    <a:srgbClr val="FFFFFF"/>
    <a:srgbClr val="1C5D9C"/>
    <a:srgbClr val="A6A6A6"/>
    <a:srgbClr val="5F5E5F"/>
    <a:srgbClr val="D97B1E"/>
    <a:srgbClr val="8D351A"/>
    <a:srgbClr val="5F2311"/>
    <a:srgbClr val="1B5B98"/>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181" autoAdjust="0"/>
    <p:restoredTop sz="72637" autoAdjust="0"/>
  </p:normalViewPr>
  <p:slideViewPr>
    <p:cSldViewPr snapToGrid="0">
      <p:cViewPr>
        <p:scale>
          <a:sx n="110" d="100"/>
          <a:sy n="110" d="100"/>
        </p:scale>
        <p:origin x="656" y="80"/>
      </p:cViewPr>
      <p:guideLst>
        <p:guide orient="horz" pos="3146"/>
        <p:guide orient="horz" pos="676"/>
        <p:guide orient="horz" pos="2859"/>
        <p:guide orient="horz" pos="2095"/>
        <p:guide orient="horz" pos="2084"/>
        <p:guide orient="horz" pos="2627"/>
        <p:guide orient="horz" pos="2738"/>
        <p:guide pos="287"/>
        <p:guide pos="5655"/>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presProps" Target="pres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Helvetica"/>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4A77029-21FD-0E45-9B18-FF3DD5B31417}" type="datetimeFigureOut">
              <a:rPr lang="en-US" smtClean="0">
                <a:latin typeface="Helvetica"/>
              </a:rPr>
              <a:t>3/9/20</a:t>
            </a:fld>
            <a:endParaRPr lang="en-US" dirty="0">
              <a:latin typeface="Helvetica"/>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latin typeface="Helvetica"/>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B1E576B-9268-014E-81E5-DE49DD909E4F}" type="slidenum">
              <a:rPr lang="en-US" smtClean="0">
                <a:latin typeface="Helvetica"/>
              </a:rPr>
              <a:t>‹#›</a:t>
            </a:fld>
            <a:endParaRPr lang="en-US" dirty="0">
              <a:latin typeface="Helvetica"/>
            </a:endParaRPr>
          </a:p>
        </p:txBody>
      </p:sp>
    </p:spTree>
    <p:extLst>
      <p:ext uri="{BB962C8B-B14F-4D97-AF65-F5344CB8AC3E}">
        <p14:creationId xmlns:p14="http://schemas.microsoft.com/office/powerpoint/2010/main" val="298900226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Helvetica"/>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Helvetica"/>
              </a:defRPr>
            </a:lvl1pPr>
          </a:lstStyle>
          <a:p>
            <a:fld id="{9BBF7E23-A315-CF44-AB07-C8184967DF75}" type="datetimeFigureOut">
              <a:rPr lang="en-US" smtClean="0"/>
              <a:pPr/>
              <a:t>3/9/20</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Helvetica"/>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Helvetica"/>
              </a:defRPr>
            </a:lvl1pPr>
          </a:lstStyle>
          <a:p>
            <a:fld id="{66640C59-6104-9F4C-A003-E51441BAFDB6}" type="slidenum">
              <a:rPr lang="en-US" smtClean="0"/>
              <a:pPr/>
              <a:t>‹#›</a:t>
            </a:fld>
            <a:endParaRPr lang="en-US" dirty="0"/>
          </a:p>
        </p:txBody>
      </p:sp>
    </p:spTree>
    <p:extLst>
      <p:ext uri="{BB962C8B-B14F-4D97-AF65-F5344CB8AC3E}">
        <p14:creationId xmlns:p14="http://schemas.microsoft.com/office/powerpoint/2010/main" val="2892695625"/>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Helvetica"/>
        <a:ea typeface="+mn-ea"/>
        <a:cs typeface="+mn-cs"/>
      </a:defRPr>
    </a:lvl1pPr>
    <a:lvl2pPr marL="457200" algn="l" defTabSz="457200" rtl="0" eaLnBrk="1" latinLnBrk="0" hangingPunct="1">
      <a:defRPr sz="1200" kern="1200">
        <a:solidFill>
          <a:schemeClr val="tx1"/>
        </a:solidFill>
        <a:latin typeface="Helvetica"/>
        <a:ea typeface="+mn-ea"/>
        <a:cs typeface="+mn-cs"/>
      </a:defRPr>
    </a:lvl2pPr>
    <a:lvl3pPr marL="914400" algn="l" defTabSz="457200" rtl="0" eaLnBrk="1" latinLnBrk="0" hangingPunct="1">
      <a:defRPr sz="1200" kern="1200">
        <a:solidFill>
          <a:schemeClr val="tx1"/>
        </a:solidFill>
        <a:latin typeface="Helvetica"/>
        <a:ea typeface="+mn-ea"/>
        <a:cs typeface="+mn-cs"/>
      </a:defRPr>
    </a:lvl3pPr>
    <a:lvl4pPr marL="1371600" algn="l" defTabSz="457200" rtl="0" eaLnBrk="1" latinLnBrk="0" hangingPunct="1">
      <a:defRPr sz="1200" kern="1200">
        <a:solidFill>
          <a:schemeClr val="tx1"/>
        </a:solidFill>
        <a:latin typeface="Helvetica"/>
        <a:ea typeface="+mn-ea"/>
        <a:cs typeface="+mn-cs"/>
      </a:defRPr>
    </a:lvl4pPr>
    <a:lvl5pPr marL="1828800" algn="l" defTabSz="457200" rtl="0" eaLnBrk="1" latinLnBrk="0" hangingPunct="1">
      <a:defRPr sz="1200" kern="1200">
        <a:solidFill>
          <a:schemeClr val="tx1"/>
        </a:solidFill>
        <a:latin typeface="Helvetica"/>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Helvetica"/>
                <a:ea typeface="+mn-ea"/>
                <a:cs typeface="+mn-cs"/>
              </a:rPr>
              <a:t>Historically, models have been developed with specialized commercial software (such as </a:t>
            </a:r>
            <a:r>
              <a:rPr lang="en-US" sz="1200" kern="1200" dirty="0" err="1">
                <a:solidFill>
                  <a:schemeClr val="tx1"/>
                </a:solidFill>
                <a:effectLst/>
                <a:latin typeface="Helvetica"/>
                <a:ea typeface="+mn-ea"/>
                <a:cs typeface="+mn-cs"/>
              </a:rPr>
              <a:t>TreeAge</a:t>
            </a:r>
            <a:r>
              <a:rPr lang="en-US" sz="1200" kern="1200" dirty="0">
                <a:solidFill>
                  <a:schemeClr val="tx1"/>
                </a:solidFill>
                <a:effectLst/>
                <a:latin typeface="Helvetica"/>
                <a:ea typeface="+mn-ea"/>
                <a:cs typeface="+mn-cs"/>
              </a:rPr>
              <a:t>) or more commonly with spreadsheet software (almost always Microsoft Excel). Although these tools may be sufficient for relatively simple analyses, methodological and computational advances now allow for models that are increasingly sophisticated and realistic but cannot be reasonably computed in Excel. Related fields such as statistics, economics, and machine learning utilize many of these advances and consequently make heavy use of modern programming languages such as R, Python, MATLAB, and Julia.</a:t>
            </a:r>
            <a:r>
              <a:rPr lang="en-US" sz="1200" kern="1200" baseline="30000" dirty="0">
                <a:solidFill>
                  <a:schemeClr val="tx1"/>
                </a:solidFill>
                <a:effectLst/>
                <a:latin typeface="Helvetica"/>
                <a:ea typeface="+mn-ea"/>
                <a:cs typeface="+mn-cs"/>
              </a:rPr>
              <a:t>1-4</a:t>
            </a:r>
            <a:r>
              <a:rPr lang="en-US" sz="1200" kern="1200" dirty="0">
                <a:solidFill>
                  <a:schemeClr val="tx1"/>
                </a:solidFill>
                <a:effectLst/>
                <a:latin typeface="Helvetica"/>
                <a:ea typeface="+mn-ea"/>
                <a:cs typeface="+mn-cs"/>
              </a:rPr>
              <a:t> Yet, in the context of HTA, there seems to be an ongoing preference among manufactures preparing submissions and reviewers for economic models in Excel.</a:t>
            </a:r>
            <a:r>
              <a:rPr lang="en-US" dirty="0">
                <a:effectLst/>
              </a:rPr>
              <a:t> </a:t>
            </a:r>
            <a:endParaRPr lang="en-US" dirty="0"/>
          </a:p>
        </p:txBody>
      </p:sp>
      <p:sp>
        <p:nvSpPr>
          <p:cNvPr id="4" name="Slide Number Placeholder 3"/>
          <p:cNvSpPr>
            <a:spLocks noGrp="1"/>
          </p:cNvSpPr>
          <p:nvPr>
            <p:ph type="sldNum" sz="quarter" idx="5"/>
          </p:nvPr>
        </p:nvSpPr>
        <p:spPr/>
        <p:txBody>
          <a:bodyPr/>
          <a:lstStyle/>
          <a:p>
            <a:fld id="{66640C59-6104-9F4C-A003-E51441BAFDB6}" type="slidenum">
              <a:rPr lang="en-US" smtClean="0"/>
              <a:pPr/>
              <a:t>5</a:t>
            </a:fld>
            <a:endParaRPr lang="en-US" dirty="0"/>
          </a:p>
        </p:txBody>
      </p:sp>
    </p:spTree>
    <p:extLst>
      <p:ext uri="{BB962C8B-B14F-4D97-AF65-F5344CB8AC3E}">
        <p14:creationId xmlns:p14="http://schemas.microsoft.com/office/powerpoint/2010/main" val="9936044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How can we capture multiple model structures with excel</a:t>
            </a:r>
          </a:p>
          <a:p>
            <a:endParaRPr lang="en-US" dirty="0"/>
          </a:p>
        </p:txBody>
      </p:sp>
      <p:sp>
        <p:nvSpPr>
          <p:cNvPr id="4" name="Slide Number Placeholder 3"/>
          <p:cNvSpPr>
            <a:spLocks noGrp="1"/>
          </p:cNvSpPr>
          <p:nvPr>
            <p:ph type="sldNum" sz="quarter" idx="5"/>
          </p:nvPr>
        </p:nvSpPr>
        <p:spPr/>
        <p:txBody>
          <a:bodyPr/>
          <a:lstStyle/>
          <a:p>
            <a:fld id="{66640C59-6104-9F4C-A003-E51441BAFDB6}" type="slidenum">
              <a:rPr lang="en-US" smtClean="0"/>
              <a:pPr/>
              <a:t>6</a:t>
            </a:fld>
            <a:endParaRPr lang="en-US" dirty="0"/>
          </a:p>
        </p:txBody>
      </p:sp>
    </p:spTree>
    <p:extLst>
      <p:ext uri="{BB962C8B-B14F-4D97-AF65-F5344CB8AC3E}">
        <p14:creationId xmlns:p14="http://schemas.microsoft.com/office/powerpoint/2010/main" val="29009565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7</a:t>
            </a:fld>
            <a:endParaRPr lang="en-US" dirty="0"/>
          </a:p>
        </p:txBody>
      </p:sp>
    </p:spTree>
    <p:extLst>
      <p:ext uri="{BB962C8B-B14F-4D97-AF65-F5344CB8AC3E}">
        <p14:creationId xmlns:p14="http://schemas.microsoft.com/office/powerpoint/2010/main" val="17968192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8</a:t>
            </a:fld>
            <a:endParaRPr lang="en-US" dirty="0"/>
          </a:p>
        </p:txBody>
      </p:sp>
    </p:spTree>
    <p:extLst>
      <p:ext uri="{BB962C8B-B14F-4D97-AF65-F5344CB8AC3E}">
        <p14:creationId xmlns:p14="http://schemas.microsoft.com/office/powerpoint/2010/main" val="31567593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9</a:t>
            </a:fld>
            <a:endParaRPr lang="en-US" dirty="0"/>
          </a:p>
        </p:txBody>
      </p:sp>
    </p:spTree>
    <p:extLst>
      <p:ext uri="{BB962C8B-B14F-4D97-AF65-F5344CB8AC3E}">
        <p14:creationId xmlns:p14="http://schemas.microsoft.com/office/powerpoint/2010/main" val="23131920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15</a:t>
            </a:fld>
            <a:endParaRPr lang="en-US" dirty="0"/>
          </a:p>
        </p:txBody>
      </p:sp>
    </p:spTree>
    <p:extLst>
      <p:ext uri="{BB962C8B-B14F-4D97-AF65-F5344CB8AC3E}">
        <p14:creationId xmlns:p14="http://schemas.microsoft.com/office/powerpoint/2010/main" val="2818248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17</a:t>
            </a:fld>
            <a:endParaRPr lang="en-US" dirty="0"/>
          </a:p>
        </p:txBody>
      </p:sp>
    </p:spTree>
    <p:extLst>
      <p:ext uri="{BB962C8B-B14F-4D97-AF65-F5344CB8AC3E}">
        <p14:creationId xmlns:p14="http://schemas.microsoft.com/office/powerpoint/2010/main" val="8160161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18</a:t>
            </a:fld>
            <a:endParaRPr lang="en-US" dirty="0"/>
          </a:p>
        </p:txBody>
      </p:sp>
    </p:spTree>
    <p:extLst>
      <p:ext uri="{BB962C8B-B14F-4D97-AF65-F5344CB8AC3E}">
        <p14:creationId xmlns:p14="http://schemas.microsoft.com/office/powerpoint/2010/main" val="37184833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Present code with </a:t>
            </a:r>
            <a:r>
              <a:rPr lang="en-US" dirty="0" err="1"/>
              <a:t>pkgdown</a:t>
            </a:r>
            <a:r>
              <a:rPr lang="en-US" dirty="0"/>
              <a:t> documentation</a:t>
            </a:r>
          </a:p>
        </p:txBody>
      </p:sp>
      <p:sp>
        <p:nvSpPr>
          <p:cNvPr id="4" name="Slide Number Placeholder 3"/>
          <p:cNvSpPr>
            <a:spLocks noGrp="1"/>
          </p:cNvSpPr>
          <p:nvPr>
            <p:ph type="sldNum" sz="quarter" idx="5"/>
          </p:nvPr>
        </p:nvSpPr>
        <p:spPr/>
        <p:txBody>
          <a:bodyPr/>
          <a:lstStyle/>
          <a:p>
            <a:fld id="{66640C59-6104-9F4C-A003-E51441BAFDB6}" type="slidenum">
              <a:rPr lang="en-US" smtClean="0"/>
              <a:pPr/>
              <a:t>45</a:t>
            </a:fld>
            <a:endParaRPr lang="en-US" dirty="0"/>
          </a:p>
        </p:txBody>
      </p:sp>
    </p:spTree>
    <p:extLst>
      <p:ext uri="{BB962C8B-B14F-4D97-AF65-F5344CB8AC3E}">
        <p14:creationId xmlns:p14="http://schemas.microsoft.com/office/powerpoint/2010/main" val="2975729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9" name="Title 8"/>
          <p:cNvSpPr>
            <a:spLocks noGrp="1"/>
          </p:cNvSpPr>
          <p:nvPr>
            <p:ph type="title"/>
          </p:nvPr>
        </p:nvSpPr>
        <p:spPr>
          <a:xfrm>
            <a:off x="457200" y="1669143"/>
            <a:ext cx="7616825" cy="1143000"/>
          </a:xfrm>
        </p:spPr>
        <p:txBody>
          <a:bodyPr anchor="b">
            <a:normAutofit/>
          </a:bodyPr>
          <a:lstStyle>
            <a:lvl1pPr>
              <a:defRPr lang="en-US" sz="2800" b="1" kern="1200" baseline="0" dirty="0">
                <a:solidFill>
                  <a:schemeClr val="tx1"/>
                </a:solidFill>
                <a:latin typeface="Helvetica"/>
                <a:ea typeface="+mn-ea"/>
                <a:cs typeface="Helvetica"/>
              </a:defRPr>
            </a:lvl1pPr>
          </a:lstStyle>
          <a:p>
            <a:r>
              <a:rPr lang="en-US" dirty="0"/>
              <a:t>Click to edit Master title style</a:t>
            </a:r>
          </a:p>
        </p:txBody>
      </p:sp>
      <p:sp>
        <p:nvSpPr>
          <p:cNvPr id="12" name="Text Placeholder 11"/>
          <p:cNvSpPr>
            <a:spLocks noGrp="1"/>
          </p:cNvSpPr>
          <p:nvPr>
            <p:ph type="body" sz="quarter" idx="10"/>
          </p:nvPr>
        </p:nvSpPr>
        <p:spPr>
          <a:xfrm>
            <a:off x="463096" y="2921000"/>
            <a:ext cx="7310438" cy="842963"/>
          </a:xfrm>
        </p:spPr>
        <p:txBody>
          <a:bodyPr>
            <a:normAutofit/>
          </a:bodyPr>
          <a:lstStyle>
            <a:lvl1pPr marL="0" indent="0" algn="l" defTabSz="457200" rtl="0" eaLnBrk="1" latinLnBrk="0" hangingPunct="1">
              <a:spcBef>
                <a:spcPct val="0"/>
              </a:spcBef>
              <a:buNone/>
              <a:defRPr lang="en-US" sz="1600" b="0" i="0" kern="1200" baseline="0" dirty="0">
                <a:solidFill>
                  <a:schemeClr val="tx1"/>
                </a:solidFill>
                <a:latin typeface="Helvetica"/>
                <a:ea typeface="+mn-ea"/>
                <a:cs typeface="Helvetica"/>
              </a:defRPr>
            </a:lvl1pPr>
          </a:lstStyle>
          <a:p>
            <a:pPr lvl="0"/>
            <a:r>
              <a:rPr lang="en-US" dirty="0"/>
              <a:t>Click to edit Master text styles</a:t>
            </a:r>
          </a:p>
        </p:txBody>
      </p:sp>
    </p:spTree>
    <p:extLst>
      <p:ext uri="{BB962C8B-B14F-4D97-AF65-F5344CB8AC3E}">
        <p14:creationId xmlns:p14="http://schemas.microsoft.com/office/powerpoint/2010/main" val="28013476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57199" y="1775866"/>
            <a:ext cx="6729507" cy="1605217"/>
          </a:xfrm>
        </p:spPr>
        <p:txBody>
          <a:bodyPr vert="horz" lIns="0" tIns="0" rIns="0" bIns="0" rtlCol="0" anchor="b" anchorCtr="0">
            <a:noAutofit/>
          </a:bodyPr>
          <a:lstStyle>
            <a:lvl1pPr marL="0" indent="0">
              <a:buNone/>
              <a:defRPr lang="en-US" sz="2000" b="1" i="0" kern="1200" baseline="0" dirty="0">
                <a:solidFill>
                  <a:schemeClr val="tx1"/>
                </a:solidFill>
                <a:latin typeface="Helvetica"/>
                <a:ea typeface="+mn-ea"/>
                <a:cs typeface="Helvetica"/>
              </a:defRPr>
            </a:lvl1pPr>
          </a:lstStyle>
          <a:p>
            <a:pPr marL="0" lvl="0" indent="0" algn="l" defTabSz="457200" rtl="0" eaLnBrk="1" latinLnBrk="0" hangingPunct="1">
              <a:spcBef>
                <a:spcPct val="0"/>
              </a:spcBef>
              <a:buClr>
                <a:srgbClr val="BD961F"/>
              </a:buClr>
              <a:buFont typeface="Wingdings" charset="2"/>
              <a:buNone/>
              <a:tabLst/>
            </a:pPr>
            <a:r>
              <a:rPr lang="en-US" dirty="0"/>
              <a:t>Click to edit divider/bumper slide title</a:t>
            </a:r>
          </a:p>
        </p:txBody>
      </p:sp>
      <p:sp>
        <p:nvSpPr>
          <p:cNvPr id="6" name="TextBox 5"/>
          <p:cNvSpPr txBox="1"/>
          <p:nvPr userDrawn="1"/>
        </p:nvSpPr>
        <p:spPr>
          <a:xfrm>
            <a:off x="1977571" y="6132285"/>
            <a:ext cx="1113972" cy="859971"/>
          </a:xfrm>
          <a:prstGeom prst="rect">
            <a:avLst/>
          </a:prstGeom>
          <a:noFill/>
        </p:spPr>
        <p:txBody>
          <a:bodyPr wrap="none" lIns="0" tIns="0" rIns="0" bIns="0" rtlCol="0">
            <a:noAutofit/>
          </a:bodyPr>
          <a:lstStyle/>
          <a:p>
            <a:endParaRPr lang="en-US" sz="1600" dirty="0" err="1">
              <a:solidFill>
                <a:schemeClr val="tx1"/>
              </a:solidFill>
            </a:endParaRPr>
          </a:p>
        </p:txBody>
      </p:sp>
    </p:spTree>
    <p:extLst>
      <p:ext uri="{BB962C8B-B14F-4D97-AF65-F5344CB8AC3E}">
        <p14:creationId xmlns:p14="http://schemas.microsoft.com/office/powerpoint/2010/main" val="37820720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hasCustomPrompt="1"/>
          </p:nvPr>
        </p:nvSpPr>
        <p:spPr/>
        <p:txBody>
          <a:bodyPr/>
          <a:lstStyle>
            <a:lvl1pPr marL="179388" indent="-179388">
              <a:buClr>
                <a:srgbClr val="BD961F"/>
              </a:buClr>
              <a:buFont typeface="Wingdings" charset="2"/>
              <a:buChar char="§"/>
              <a:tabLst/>
              <a:defRPr/>
            </a:lvl1pPr>
            <a:lvl2pPr marL="400050" indent="-220663">
              <a:buClr>
                <a:schemeClr val="tx1">
                  <a:lumMod val="60000"/>
                  <a:lumOff val="40000"/>
                </a:schemeClr>
              </a:buClr>
              <a:buFont typeface="Helvetica" charset="0"/>
              <a:buChar char="−"/>
              <a:tabLst/>
              <a:defRPr/>
            </a:lvl2pPr>
            <a:lvl3pPr marL="622300" indent="-222250">
              <a:buFont typeface="Arial" charset="0"/>
              <a:buChar char="•"/>
              <a:tabLst/>
              <a:defRPr/>
            </a:lvl3pPr>
          </a:lstStyle>
          <a:p>
            <a:pPr lvl="0"/>
            <a:r>
              <a:rPr lang="en-US" dirty="0"/>
              <a:t>Level one: non-bulleted text</a:t>
            </a:r>
          </a:p>
          <a:p>
            <a:pPr lvl="1"/>
            <a:r>
              <a:rPr lang="en-US" dirty="0"/>
              <a:t>Level two: main bullets</a:t>
            </a:r>
          </a:p>
          <a:p>
            <a:pPr lvl="2"/>
            <a:r>
              <a:rPr lang="en-US" dirty="0"/>
              <a:t>Level three: secondary bullets</a:t>
            </a:r>
          </a:p>
        </p:txBody>
      </p:sp>
      <p:sp>
        <p:nvSpPr>
          <p:cNvPr id="5" name="Content Placeholder 2"/>
          <p:cNvSpPr>
            <a:spLocks noGrp="1"/>
          </p:cNvSpPr>
          <p:nvPr>
            <p:ph idx="10"/>
          </p:nvPr>
        </p:nvSpPr>
        <p:spPr>
          <a:xfrm>
            <a:off x="457201" y="4284133"/>
            <a:ext cx="7247466" cy="614892"/>
          </a:xfrm>
        </p:spPr>
        <p:txBody>
          <a:bodyPr anchor="b" anchorCtr="0">
            <a:normAutofit/>
          </a:bodyPr>
          <a:lstStyle>
            <a:lvl1pPr marL="0" indent="0">
              <a:buNone/>
              <a:defRPr sz="750">
                <a:solidFill>
                  <a:srgbClr val="535353"/>
                </a:solidFill>
              </a:defRPr>
            </a:lvl1pPr>
          </a:lstStyle>
          <a:p>
            <a:pPr lvl="0"/>
            <a:r>
              <a:rPr lang="en-US" dirty="0"/>
              <a:t>Click to edit Master text styles</a:t>
            </a:r>
          </a:p>
        </p:txBody>
      </p:sp>
    </p:spTree>
    <p:extLst>
      <p:ext uri="{BB962C8B-B14F-4D97-AF65-F5344CB8AC3E}">
        <p14:creationId xmlns:p14="http://schemas.microsoft.com/office/powerpoint/2010/main" val="37709282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No foote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hasCustomPrompt="1"/>
          </p:nvPr>
        </p:nvSpPr>
        <p:spPr>
          <a:xfrm>
            <a:off x="457200" y="1150936"/>
            <a:ext cx="7616825" cy="3388113"/>
          </a:xfrm>
        </p:spPr>
        <p:txBody>
          <a:bodyPr/>
          <a:lstStyle>
            <a:lvl1pPr marL="179388" indent="-179388">
              <a:buClr>
                <a:srgbClr val="BD961F"/>
              </a:buClr>
              <a:buFont typeface="Wingdings" charset="2"/>
              <a:buChar char="§"/>
              <a:tabLst/>
              <a:defRPr/>
            </a:lvl1pPr>
            <a:lvl2pPr marL="400050" indent="-220663">
              <a:buClr>
                <a:schemeClr val="tx1">
                  <a:lumMod val="60000"/>
                  <a:lumOff val="40000"/>
                </a:schemeClr>
              </a:buClr>
              <a:buFont typeface="Helvetica" charset="0"/>
              <a:buChar char="−"/>
              <a:tabLst/>
              <a:defRPr/>
            </a:lvl2pPr>
            <a:lvl3pPr marL="622300" indent="-222250">
              <a:buFont typeface="Arial" charset="0"/>
              <a:buChar char="•"/>
              <a:tabLst/>
              <a:defRPr/>
            </a:lvl3pPr>
          </a:lstStyle>
          <a:p>
            <a:pPr lvl="0"/>
            <a:r>
              <a:rPr lang="en-US" dirty="0"/>
              <a:t>Level one: non-bulleted text</a:t>
            </a:r>
          </a:p>
          <a:p>
            <a:pPr lvl="1"/>
            <a:r>
              <a:rPr lang="en-US" dirty="0"/>
              <a:t>Level two: main bullets</a:t>
            </a:r>
          </a:p>
          <a:p>
            <a:pPr lvl="2"/>
            <a:r>
              <a:rPr lang="en-US" dirty="0"/>
              <a:t>Level three: secondary bullets</a:t>
            </a:r>
          </a:p>
        </p:txBody>
      </p:sp>
    </p:spTree>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s">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7616825" cy="1143000"/>
          </a:xfrm>
        </p:spPr>
        <p:txBody>
          <a:bodyPr/>
          <a:lstStyle/>
          <a:p>
            <a:r>
              <a:rPr lang="en-US"/>
              <a:t>Click to edit Master title style</a:t>
            </a:r>
          </a:p>
        </p:txBody>
      </p:sp>
      <p:sp>
        <p:nvSpPr>
          <p:cNvPr id="5" name="Content Placeholder 2"/>
          <p:cNvSpPr>
            <a:spLocks noGrp="1"/>
          </p:cNvSpPr>
          <p:nvPr>
            <p:ph idx="10"/>
          </p:nvPr>
        </p:nvSpPr>
        <p:spPr>
          <a:xfrm>
            <a:off x="457201" y="4284133"/>
            <a:ext cx="7247466" cy="614892"/>
          </a:xfrm>
        </p:spPr>
        <p:txBody>
          <a:bodyPr anchor="b" anchorCtr="0">
            <a:normAutofit/>
          </a:bodyPr>
          <a:lstStyle>
            <a:lvl1pPr marL="0" indent="0">
              <a:buNone/>
              <a:defRPr sz="750">
                <a:solidFill>
                  <a:srgbClr val="535353"/>
                </a:solidFill>
              </a:defRPr>
            </a:lvl1pPr>
          </a:lstStyle>
          <a:p>
            <a:pPr lvl="0"/>
            <a:r>
              <a:rPr lang="en-US" dirty="0"/>
              <a:t>Click to edit Master text styles</a:t>
            </a:r>
          </a:p>
        </p:txBody>
      </p:sp>
      <p:sp>
        <p:nvSpPr>
          <p:cNvPr id="6" name="Content Placeholder 2"/>
          <p:cNvSpPr>
            <a:spLocks noGrp="1"/>
          </p:cNvSpPr>
          <p:nvPr>
            <p:ph idx="11" hasCustomPrompt="1"/>
          </p:nvPr>
        </p:nvSpPr>
        <p:spPr>
          <a:xfrm>
            <a:off x="4265225" y="1151238"/>
            <a:ext cx="3808800" cy="3107797"/>
          </a:xfrm>
        </p:spPr>
        <p:txBody>
          <a:bodyPr/>
          <a:lstStyle>
            <a:lvl1pPr marL="179388" indent="-179388">
              <a:buClr>
                <a:srgbClr val="BD961F"/>
              </a:buClr>
              <a:buFont typeface="Wingdings" charset="2"/>
              <a:buChar char="§"/>
              <a:tabLst/>
              <a:defRPr/>
            </a:lvl1pPr>
            <a:lvl2pPr marL="400050" indent="-220663">
              <a:buClr>
                <a:schemeClr val="tx1">
                  <a:lumMod val="60000"/>
                  <a:lumOff val="40000"/>
                </a:schemeClr>
              </a:buClr>
              <a:buFont typeface="Helvetica" charset="0"/>
              <a:buChar char="−"/>
              <a:tabLst/>
              <a:defRPr/>
            </a:lvl2pPr>
            <a:lvl3pPr marL="622300" indent="-222250">
              <a:buFont typeface="Arial" charset="0"/>
              <a:buChar char="•"/>
              <a:tabLst/>
              <a:defRPr/>
            </a:lvl3pPr>
          </a:lstStyle>
          <a:p>
            <a:pPr lvl="0"/>
            <a:r>
              <a:rPr lang="en-US" dirty="0"/>
              <a:t>Level one: non-bulleted text</a:t>
            </a:r>
          </a:p>
          <a:p>
            <a:pPr lvl="1"/>
            <a:r>
              <a:rPr lang="en-US" dirty="0"/>
              <a:t>Level two: main bullets</a:t>
            </a:r>
          </a:p>
          <a:p>
            <a:pPr lvl="2"/>
            <a:r>
              <a:rPr lang="en-US" dirty="0"/>
              <a:t>Level three: secondary bullets</a:t>
            </a:r>
          </a:p>
        </p:txBody>
      </p:sp>
      <p:sp>
        <p:nvSpPr>
          <p:cNvPr id="3" name="Content Placeholder 2"/>
          <p:cNvSpPr>
            <a:spLocks noGrp="1"/>
          </p:cNvSpPr>
          <p:nvPr>
            <p:ph idx="1" hasCustomPrompt="1"/>
          </p:nvPr>
        </p:nvSpPr>
        <p:spPr>
          <a:xfrm>
            <a:off x="457199" y="1150936"/>
            <a:ext cx="3808800" cy="3107797"/>
          </a:xfrm>
        </p:spPr>
        <p:txBody>
          <a:bodyPr/>
          <a:lstStyle>
            <a:lvl1pPr marL="179388" indent="-179388">
              <a:buClr>
                <a:srgbClr val="BD961F"/>
              </a:buClr>
              <a:buFont typeface="Wingdings" charset="2"/>
              <a:buChar char="§"/>
              <a:tabLst/>
              <a:defRPr/>
            </a:lvl1pPr>
            <a:lvl2pPr marL="400050" indent="-220663">
              <a:buClr>
                <a:schemeClr val="tx1">
                  <a:lumMod val="60000"/>
                  <a:lumOff val="40000"/>
                </a:schemeClr>
              </a:buClr>
              <a:buFont typeface="Helvetica" charset="0"/>
              <a:buChar char="−"/>
              <a:tabLst/>
              <a:defRPr/>
            </a:lvl2pPr>
            <a:lvl3pPr marL="622300" indent="-222250">
              <a:buFont typeface="Arial" charset="0"/>
              <a:buChar char="•"/>
              <a:tabLst/>
              <a:defRPr/>
            </a:lvl3pPr>
          </a:lstStyle>
          <a:p>
            <a:pPr lvl="0"/>
            <a:r>
              <a:rPr lang="en-US" dirty="0"/>
              <a:t>Level one: non-bulleted text</a:t>
            </a:r>
          </a:p>
          <a:p>
            <a:pPr lvl="1"/>
            <a:r>
              <a:rPr lang="en-US" dirty="0"/>
              <a:t>Level two: main bullets</a:t>
            </a:r>
          </a:p>
          <a:p>
            <a:pPr lvl="2"/>
            <a:r>
              <a:rPr lang="en-US" dirty="0"/>
              <a:t>Level three: secondary bullets</a:t>
            </a:r>
          </a:p>
        </p:txBody>
      </p:sp>
    </p:spTree>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138579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with Brandin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678260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493371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0"/>
            <a:ext cx="7616825" cy="1143000"/>
          </a:xfrm>
          <a:prstGeom prst="rect">
            <a:avLst/>
          </a:prstGeom>
        </p:spPr>
        <p:txBody>
          <a:bodyPr vert="horz" wrap="square" lIns="0" tIns="0" rIns="0" bIns="0" rtlCol="0" anchor="ctr">
            <a:normAutofit/>
          </a:bodyPr>
          <a:lstStyle/>
          <a:p>
            <a:r>
              <a:rPr lang="en-US" dirty="0"/>
              <a:t>Click to edit Master title style</a:t>
            </a:r>
          </a:p>
        </p:txBody>
      </p:sp>
      <p:sp>
        <p:nvSpPr>
          <p:cNvPr id="3" name="Text Placeholder 2"/>
          <p:cNvSpPr>
            <a:spLocks noGrp="1"/>
          </p:cNvSpPr>
          <p:nvPr>
            <p:ph type="body" idx="1"/>
          </p:nvPr>
        </p:nvSpPr>
        <p:spPr>
          <a:xfrm>
            <a:off x="457200" y="1150936"/>
            <a:ext cx="7616825" cy="3107797"/>
          </a:xfrm>
          <a:prstGeom prst="rect">
            <a:avLst/>
          </a:prstGeom>
        </p:spPr>
        <p:txBody>
          <a:bodyPr vert="horz" lIns="0" tIns="0" rIns="0" bIns="0" rtlCol="0">
            <a:normAutofit/>
          </a:bodyPr>
          <a:lstStyle/>
          <a:p>
            <a:pPr lvl="0"/>
            <a:r>
              <a:rPr lang="en-US" dirty="0"/>
              <a:t>Level one bulleted text</a:t>
            </a:r>
          </a:p>
          <a:p>
            <a:pPr lvl="1"/>
            <a:r>
              <a:rPr lang="en-US" dirty="0"/>
              <a:t>Level two bullets</a:t>
            </a:r>
          </a:p>
          <a:p>
            <a:pPr lvl="2"/>
            <a:r>
              <a:rPr lang="en-US" dirty="0"/>
              <a:t>Level three secondary bullets</a:t>
            </a:r>
          </a:p>
        </p:txBody>
      </p:sp>
      <p:sp>
        <p:nvSpPr>
          <p:cNvPr id="11" name="TextBox 10"/>
          <p:cNvSpPr txBox="1"/>
          <p:nvPr/>
        </p:nvSpPr>
        <p:spPr>
          <a:xfrm>
            <a:off x="8071588" y="5016500"/>
            <a:ext cx="914400" cy="228600"/>
          </a:xfrm>
          <a:prstGeom prst="rect">
            <a:avLst/>
          </a:prstGeom>
          <a:noFill/>
        </p:spPr>
        <p:txBody>
          <a:bodyPr wrap="none" lIns="0" tIns="0" rIns="0" bIns="0" rtlCol="0">
            <a:noAutofit/>
          </a:bodyPr>
          <a:lstStyle/>
          <a:p>
            <a:pPr algn="r"/>
            <a:fld id="{CF5EE2B4-9DBA-6849-8F7F-9E5D83453D7D}" type="slidenum">
              <a:rPr lang="en-US" sz="800" smtClean="0">
                <a:solidFill>
                  <a:schemeClr val="bg1"/>
                </a:solidFill>
              </a:rPr>
              <a:t>‹#›</a:t>
            </a:fld>
            <a:endParaRPr lang="en-US" sz="800" dirty="0" err="1">
              <a:solidFill>
                <a:schemeClr val="bg1"/>
              </a:solidFill>
            </a:endParaRPr>
          </a:p>
        </p:txBody>
      </p:sp>
    </p:spTree>
    <p:extLst>
      <p:ext uri="{BB962C8B-B14F-4D97-AF65-F5344CB8AC3E}">
        <p14:creationId xmlns:p14="http://schemas.microsoft.com/office/powerpoint/2010/main" val="4106073113"/>
      </p:ext>
    </p:extLst>
  </p:cSld>
  <p:clrMap bg1="lt1" tx1="dk1" bg2="lt2" tx2="dk2" accent1="accent1" accent2="accent2" accent3="accent3" accent4="accent4" accent5="accent5" accent6="accent6" hlink="hlink" folHlink="folHlink"/>
  <p:sldLayoutIdLst>
    <p:sldLayoutId id="2147483671" r:id="rId1"/>
    <p:sldLayoutId id="2147483659" r:id="rId2"/>
    <p:sldLayoutId id="2147483665" r:id="rId3"/>
    <p:sldLayoutId id="2147483673" r:id="rId4"/>
    <p:sldLayoutId id="2147483674" r:id="rId5"/>
    <p:sldLayoutId id="2147483662" r:id="rId6"/>
    <p:sldLayoutId id="2147483672" r:id="rId7"/>
    <p:sldLayoutId id="2147483658" r:id="rId8"/>
  </p:sldLayoutIdLst>
  <p:hf hdr="0" ftr="0" dt="0"/>
  <p:txStyles>
    <p:titleStyle>
      <a:lvl1pPr algn="l" defTabSz="457200" rtl="0" eaLnBrk="1" latinLnBrk="0" hangingPunct="1">
        <a:spcBef>
          <a:spcPct val="0"/>
        </a:spcBef>
        <a:buNone/>
        <a:defRPr sz="2000" b="1" i="0" kern="1200">
          <a:solidFill>
            <a:schemeClr val="tx1">
              <a:lumMod val="75000"/>
            </a:schemeClr>
          </a:solidFill>
          <a:latin typeface="Helvetica"/>
          <a:ea typeface="+mj-ea"/>
          <a:cs typeface="Helvetica"/>
        </a:defRPr>
      </a:lvl1pPr>
    </p:titleStyle>
    <p:body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4.xml"/><Relationship Id="rId4" Type="http://schemas.openxmlformats.org/officeDocument/2006/relationships/image" Target="../media/image1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hyperlink" Target="https://hesim-dev.github.io/ispor-short-course/articles/probabilistic-sensitivity-analysis.html"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emf"/><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3.xml"/><Relationship Id="rId4" Type="http://schemas.openxmlformats.org/officeDocument/2006/relationships/image" Target="../media/image25.png"/></Relationships>
</file>

<file path=ppt/slides/_rels/slide6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3CB729-7414-0049-ADFE-91D581E78393}"/>
              </a:ext>
            </a:extLst>
          </p:cNvPr>
          <p:cNvSpPr>
            <a:spLocks noGrp="1"/>
          </p:cNvSpPr>
          <p:nvPr>
            <p:ph type="title"/>
          </p:nvPr>
        </p:nvSpPr>
        <p:spPr/>
        <p:txBody>
          <a:bodyPr>
            <a:normAutofit/>
          </a:bodyPr>
          <a:lstStyle/>
          <a:p>
            <a:r>
              <a:rPr lang="en-US" b="1" dirty="0"/>
              <a:t>APPLIED COST-EFFECTIVENESS MODELING WITH R</a:t>
            </a:r>
            <a:endParaRPr lang="en-US" dirty="0"/>
          </a:p>
        </p:txBody>
      </p:sp>
      <p:sp>
        <p:nvSpPr>
          <p:cNvPr id="3" name="Text Placeholder 2">
            <a:extLst>
              <a:ext uri="{FF2B5EF4-FFF2-40B4-BE49-F238E27FC236}">
                <a16:creationId xmlns:a16="http://schemas.microsoft.com/office/drawing/2014/main" id="{D2019C5F-2AEA-F542-900E-832E250519B7}"/>
              </a:ext>
            </a:extLst>
          </p:cNvPr>
          <p:cNvSpPr>
            <a:spLocks noGrp="1"/>
          </p:cNvSpPr>
          <p:nvPr>
            <p:ph type="body" sz="quarter" idx="10"/>
          </p:nvPr>
        </p:nvSpPr>
        <p:spPr/>
        <p:txBody>
          <a:bodyPr/>
          <a:lstStyle/>
          <a:p>
            <a:endParaRPr lang="en-US" dirty="0"/>
          </a:p>
        </p:txBody>
      </p:sp>
    </p:spTree>
    <p:extLst>
      <p:ext uri="{BB962C8B-B14F-4D97-AF65-F5344CB8AC3E}">
        <p14:creationId xmlns:p14="http://schemas.microsoft.com/office/powerpoint/2010/main" val="29943550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B2D55A-CA9C-5240-B512-ECCC2206274A}"/>
              </a:ext>
            </a:extLst>
          </p:cNvPr>
          <p:cNvSpPr>
            <a:spLocks noGrp="1"/>
          </p:cNvSpPr>
          <p:nvPr>
            <p:ph type="title"/>
          </p:nvPr>
        </p:nvSpPr>
        <p:spPr/>
        <p:txBody>
          <a:bodyPr/>
          <a:lstStyle/>
          <a:p>
            <a:r>
              <a:rPr lang="en-US" dirty="0"/>
              <a:t>What do we mean with model transparency? </a:t>
            </a:r>
          </a:p>
        </p:txBody>
      </p:sp>
      <p:sp>
        <p:nvSpPr>
          <p:cNvPr id="3" name="Content Placeholder 2">
            <a:extLst>
              <a:ext uri="{FF2B5EF4-FFF2-40B4-BE49-F238E27FC236}">
                <a16:creationId xmlns:a16="http://schemas.microsoft.com/office/drawing/2014/main" id="{715C71A2-E3C2-804F-986E-E35CD38DCABB}"/>
              </a:ext>
            </a:extLst>
          </p:cNvPr>
          <p:cNvSpPr>
            <a:spLocks noGrp="1"/>
          </p:cNvSpPr>
          <p:nvPr>
            <p:ph idx="1"/>
          </p:nvPr>
        </p:nvSpPr>
        <p:spPr/>
        <p:txBody>
          <a:bodyPr/>
          <a:lstStyle/>
          <a:p>
            <a:r>
              <a:rPr lang="en-US" dirty="0"/>
              <a:t>Concept, math</a:t>
            </a:r>
          </a:p>
          <a:p>
            <a:r>
              <a:rPr lang="en-US" dirty="0"/>
              <a:t>Face validity</a:t>
            </a:r>
          </a:p>
          <a:p>
            <a:r>
              <a:rPr lang="en-US" dirty="0"/>
              <a:t>Implementation/programming</a:t>
            </a:r>
          </a:p>
          <a:p>
            <a:r>
              <a:rPr lang="en-US" dirty="0"/>
              <a:t>Open-source, open-access</a:t>
            </a:r>
          </a:p>
          <a:p>
            <a:endParaRPr lang="en-US" dirty="0"/>
          </a:p>
          <a:p>
            <a:r>
              <a:rPr lang="en-US" i="1" dirty="0"/>
              <a:t>Familiarity with software?</a:t>
            </a:r>
          </a:p>
          <a:p>
            <a:endParaRPr lang="en-US" dirty="0"/>
          </a:p>
          <a:p>
            <a:endParaRPr lang="en-US" dirty="0"/>
          </a:p>
        </p:txBody>
      </p:sp>
    </p:spTree>
    <p:extLst>
      <p:ext uri="{BB962C8B-B14F-4D97-AF65-F5344CB8AC3E}">
        <p14:creationId xmlns:p14="http://schemas.microsoft.com/office/powerpoint/2010/main" val="3931234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CAB4DC-88BC-49EE-B018-A1E4C03D6922}"/>
              </a:ext>
            </a:extLst>
          </p:cNvPr>
          <p:cNvSpPr>
            <a:spLocks noGrp="1"/>
          </p:cNvSpPr>
          <p:nvPr>
            <p:ph type="title"/>
          </p:nvPr>
        </p:nvSpPr>
        <p:spPr/>
        <p:txBody>
          <a:bodyPr/>
          <a:lstStyle/>
          <a:p>
            <a:r>
              <a:rPr lang="en-US" dirty="0"/>
              <a:t>Modeling in Excel</a:t>
            </a:r>
          </a:p>
        </p:txBody>
      </p:sp>
      <p:sp>
        <p:nvSpPr>
          <p:cNvPr id="3" name="Content Placeholder 2">
            <a:extLst>
              <a:ext uri="{FF2B5EF4-FFF2-40B4-BE49-F238E27FC236}">
                <a16:creationId xmlns:a16="http://schemas.microsoft.com/office/drawing/2014/main" id="{F0F510E0-A25B-4A8D-BA4E-DD9515643AEE}"/>
              </a:ext>
            </a:extLst>
          </p:cNvPr>
          <p:cNvSpPr txBox="1">
            <a:spLocks/>
          </p:cNvSpPr>
          <p:nvPr/>
        </p:nvSpPr>
        <p:spPr>
          <a:xfrm>
            <a:off x="457200" y="1150936"/>
            <a:ext cx="7616825" cy="338811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Excel has been dominant software platform used by modelers forever, especially for HTA submissions</a:t>
            </a:r>
          </a:p>
          <a:p>
            <a:r>
              <a:rPr lang="en-US" dirty="0"/>
              <a:t>Reasons are not surprising</a:t>
            </a:r>
          </a:p>
          <a:p>
            <a:pPr lvl="1"/>
            <a:r>
              <a:rPr lang="en-US" dirty="0"/>
              <a:t>(practically) Everyone with a computer has access to Excel</a:t>
            </a:r>
          </a:p>
          <a:p>
            <a:pPr lvl="1"/>
            <a:r>
              <a:rPr lang="en-US" dirty="0"/>
              <a:t>Does not require that you learn a new programming language</a:t>
            </a:r>
          </a:p>
          <a:p>
            <a:r>
              <a:rPr lang="en-US" dirty="0"/>
              <a:t>Many users consider its “transparency” to be an attribute</a:t>
            </a:r>
          </a:p>
          <a:p>
            <a:r>
              <a:rPr lang="en-US" dirty="0"/>
              <a:t>With models in Excel, you can follow calculations that are being performed in every single cell of every single worksheet</a:t>
            </a:r>
          </a:p>
          <a:p>
            <a:pPr marL="563562" lvl="1" indent="-342900"/>
            <a:endParaRPr lang="en-US" dirty="0"/>
          </a:p>
          <a:p>
            <a:endParaRPr lang="en-US" dirty="0"/>
          </a:p>
          <a:p>
            <a:endParaRPr lang="en-US" dirty="0"/>
          </a:p>
        </p:txBody>
      </p:sp>
    </p:spTree>
    <p:extLst>
      <p:ext uri="{BB962C8B-B14F-4D97-AF65-F5344CB8AC3E}">
        <p14:creationId xmlns:p14="http://schemas.microsoft.com/office/powerpoint/2010/main" val="42732955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CAB4DC-88BC-49EE-B018-A1E4C03D6922}"/>
              </a:ext>
            </a:extLst>
          </p:cNvPr>
          <p:cNvSpPr>
            <a:spLocks noGrp="1"/>
          </p:cNvSpPr>
          <p:nvPr>
            <p:ph type="title"/>
          </p:nvPr>
        </p:nvSpPr>
        <p:spPr/>
        <p:txBody>
          <a:bodyPr/>
          <a:lstStyle/>
          <a:p>
            <a:r>
              <a:rPr lang="en-US" dirty="0"/>
              <a:t>Modeling in Excel</a:t>
            </a:r>
          </a:p>
        </p:txBody>
      </p:sp>
      <p:sp>
        <p:nvSpPr>
          <p:cNvPr id="3" name="Content Placeholder 2">
            <a:extLst>
              <a:ext uri="{FF2B5EF4-FFF2-40B4-BE49-F238E27FC236}">
                <a16:creationId xmlns:a16="http://schemas.microsoft.com/office/drawing/2014/main" id="{F0F510E0-A25B-4A8D-BA4E-DD9515643AEE}"/>
              </a:ext>
            </a:extLst>
          </p:cNvPr>
          <p:cNvSpPr txBox="1">
            <a:spLocks/>
          </p:cNvSpPr>
          <p:nvPr/>
        </p:nvSpPr>
        <p:spPr>
          <a:xfrm>
            <a:off x="457200" y="1150936"/>
            <a:ext cx="7616825" cy="338811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Virtually all textbooks use it </a:t>
            </a:r>
          </a:p>
          <a:p>
            <a:r>
              <a:rPr lang="en-US" dirty="0"/>
              <a:t>And for simple models, it is transparent and fast to build </a:t>
            </a:r>
          </a:p>
          <a:p>
            <a:r>
              <a:rPr lang="en-US" dirty="0"/>
              <a:t>However……</a:t>
            </a:r>
          </a:p>
          <a:p>
            <a:pPr marL="563562" lvl="1" indent="-342900"/>
            <a:endParaRPr lang="en-US" dirty="0"/>
          </a:p>
          <a:p>
            <a:endParaRPr lang="en-US" dirty="0"/>
          </a:p>
          <a:p>
            <a:endParaRPr lang="en-US" dirty="0"/>
          </a:p>
        </p:txBody>
      </p:sp>
      <p:pic>
        <p:nvPicPr>
          <p:cNvPr id="4" name="Picture 2">
            <a:extLst>
              <a:ext uri="{FF2B5EF4-FFF2-40B4-BE49-F238E27FC236}">
                <a16:creationId xmlns:a16="http://schemas.microsoft.com/office/drawing/2014/main" id="{0B70C7B3-6D74-478B-AEFF-F4A599CCDCBC}"/>
              </a:ext>
            </a:extLst>
          </p:cNvPr>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1701612" y="2343954"/>
            <a:ext cx="4757533" cy="25667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a:extLst>
              <a:ext uri="{FF2B5EF4-FFF2-40B4-BE49-F238E27FC236}">
                <a16:creationId xmlns:a16="http://schemas.microsoft.com/office/drawing/2014/main" id="{FC8F35AA-9B5F-4D19-A460-5366338B1D2B}"/>
              </a:ext>
            </a:extLst>
          </p:cNvPr>
          <p:cNvSpPr txBox="1"/>
          <p:nvPr/>
        </p:nvSpPr>
        <p:spPr>
          <a:xfrm>
            <a:off x="4759818" y="3700176"/>
            <a:ext cx="2420154" cy="338554"/>
          </a:xfrm>
          <a:prstGeom prst="rect">
            <a:avLst/>
          </a:prstGeom>
          <a:noFill/>
        </p:spPr>
        <p:txBody>
          <a:bodyPr wrap="square" rtlCol="0">
            <a:spAutoFit/>
          </a:bodyPr>
          <a:lstStyle/>
          <a:p>
            <a:r>
              <a:rPr lang="en-US" sz="1600" dirty="0">
                <a:solidFill>
                  <a:srgbClr val="FF0000"/>
                </a:solidFill>
                <a:latin typeface="Arial"/>
                <a:cs typeface="Arial"/>
              </a:rPr>
              <a:t>Transparent???</a:t>
            </a:r>
          </a:p>
        </p:txBody>
      </p:sp>
    </p:spTree>
    <p:extLst>
      <p:ext uri="{BB962C8B-B14F-4D97-AF65-F5344CB8AC3E}">
        <p14:creationId xmlns:p14="http://schemas.microsoft.com/office/powerpoint/2010/main" val="4005630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D04D1-EBFB-45E1-A56A-CFE3AC1A9D9F}"/>
              </a:ext>
            </a:extLst>
          </p:cNvPr>
          <p:cNvSpPr>
            <a:spLocks noGrp="1"/>
          </p:cNvSpPr>
          <p:nvPr>
            <p:ph type="title"/>
          </p:nvPr>
        </p:nvSpPr>
        <p:spPr/>
        <p:txBody>
          <a:bodyPr/>
          <a:lstStyle/>
          <a:p>
            <a:endParaRPr lang="en-US" dirty="0"/>
          </a:p>
        </p:txBody>
      </p:sp>
      <p:pic>
        <p:nvPicPr>
          <p:cNvPr id="3" name="Picture 2">
            <a:extLst>
              <a:ext uri="{FF2B5EF4-FFF2-40B4-BE49-F238E27FC236}">
                <a16:creationId xmlns:a16="http://schemas.microsoft.com/office/drawing/2014/main" id="{110A80BA-A31F-41A3-B4C1-15D264888425}"/>
              </a:ext>
            </a:extLst>
          </p:cNvPr>
          <p:cNvPicPr>
            <a:picLocks noChangeAspect="1"/>
          </p:cNvPicPr>
          <p:nvPr/>
        </p:nvPicPr>
        <p:blipFill>
          <a:blip r:embed="rId2"/>
          <a:stretch>
            <a:fillRect/>
          </a:stretch>
        </p:blipFill>
        <p:spPr>
          <a:xfrm>
            <a:off x="442921" y="312073"/>
            <a:ext cx="8243879" cy="4519353"/>
          </a:xfrm>
          <a:prstGeom prst="rect">
            <a:avLst/>
          </a:prstGeom>
        </p:spPr>
      </p:pic>
    </p:spTree>
    <p:extLst>
      <p:ext uri="{BB962C8B-B14F-4D97-AF65-F5344CB8AC3E}">
        <p14:creationId xmlns:p14="http://schemas.microsoft.com/office/powerpoint/2010/main" val="22119536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8F7FE4-84DC-4827-A8A5-16CF76EF714D}"/>
              </a:ext>
            </a:extLst>
          </p:cNvPr>
          <p:cNvSpPr>
            <a:spLocks noGrp="1"/>
          </p:cNvSpPr>
          <p:nvPr>
            <p:ph type="title"/>
          </p:nvPr>
        </p:nvSpPr>
        <p:spPr/>
        <p:txBody>
          <a:bodyPr/>
          <a:lstStyle/>
          <a:p>
            <a:endParaRPr lang="en-US" dirty="0"/>
          </a:p>
        </p:txBody>
      </p:sp>
      <p:pic>
        <p:nvPicPr>
          <p:cNvPr id="3" name="Picture 2">
            <a:extLst>
              <a:ext uri="{FF2B5EF4-FFF2-40B4-BE49-F238E27FC236}">
                <a16:creationId xmlns:a16="http://schemas.microsoft.com/office/drawing/2014/main" id="{EF9A74E2-0A77-400F-9686-B9D8FE1E5E2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35280" y="1189265"/>
            <a:ext cx="8473440" cy="2764969"/>
          </a:xfrm>
          <a:prstGeom prst="rect">
            <a:avLst/>
          </a:prstGeom>
        </p:spPr>
      </p:pic>
    </p:spTree>
    <p:extLst>
      <p:ext uri="{BB962C8B-B14F-4D97-AF65-F5344CB8AC3E}">
        <p14:creationId xmlns:p14="http://schemas.microsoft.com/office/powerpoint/2010/main" val="28781951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F8DE82-8171-4958-B088-A93388FC7298}"/>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06686417-5F0B-49B2-BAB7-966249708E10}"/>
              </a:ext>
            </a:extLst>
          </p:cNvPr>
          <p:cNvPicPr>
            <a:picLocks noChangeAspect="1"/>
          </p:cNvPicPr>
          <p:nvPr/>
        </p:nvPicPr>
        <p:blipFill>
          <a:blip r:embed="rId2"/>
          <a:stretch>
            <a:fillRect/>
          </a:stretch>
        </p:blipFill>
        <p:spPr>
          <a:xfrm>
            <a:off x="0" y="1354390"/>
            <a:ext cx="9144000" cy="2434720"/>
          </a:xfrm>
          <a:prstGeom prst="rect">
            <a:avLst/>
          </a:prstGeom>
        </p:spPr>
      </p:pic>
      <p:pic>
        <p:nvPicPr>
          <p:cNvPr id="4" name="Picture 3">
            <a:extLst>
              <a:ext uri="{FF2B5EF4-FFF2-40B4-BE49-F238E27FC236}">
                <a16:creationId xmlns:a16="http://schemas.microsoft.com/office/drawing/2014/main" id="{BBA3DCC3-2D5F-40DC-979E-BBEB9BC9E09C}"/>
              </a:ext>
            </a:extLst>
          </p:cNvPr>
          <p:cNvPicPr>
            <a:picLocks noChangeAspect="1"/>
          </p:cNvPicPr>
          <p:nvPr/>
        </p:nvPicPr>
        <p:blipFill>
          <a:blip r:embed="rId3"/>
          <a:stretch>
            <a:fillRect/>
          </a:stretch>
        </p:blipFill>
        <p:spPr>
          <a:xfrm>
            <a:off x="1425262" y="4375798"/>
            <a:ext cx="4876800" cy="371475"/>
          </a:xfrm>
          <a:prstGeom prst="rect">
            <a:avLst/>
          </a:prstGeom>
        </p:spPr>
      </p:pic>
      <p:cxnSp>
        <p:nvCxnSpPr>
          <p:cNvPr id="6" name="Straight Connector 5">
            <a:extLst>
              <a:ext uri="{FF2B5EF4-FFF2-40B4-BE49-F238E27FC236}">
                <a16:creationId xmlns:a16="http://schemas.microsoft.com/office/drawing/2014/main" id="{C92D7101-E18B-4528-80AA-6CD56935C63E}"/>
              </a:ext>
            </a:extLst>
          </p:cNvPr>
          <p:cNvCxnSpPr/>
          <p:nvPr/>
        </p:nvCxnSpPr>
        <p:spPr>
          <a:xfrm flipH="1">
            <a:off x="1448873" y="3789110"/>
            <a:ext cx="3895859" cy="563949"/>
          </a:xfrm>
          <a:prstGeom prst="line">
            <a:avLst/>
          </a:prstGeom>
          <a:ln w="1270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00F03AA6-23CD-48FB-83A2-335DAECCD97A}"/>
              </a:ext>
            </a:extLst>
          </p:cNvPr>
          <p:cNvCxnSpPr/>
          <p:nvPr/>
        </p:nvCxnSpPr>
        <p:spPr>
          <a:xfrm>
            <a:off x="5473521" y="3800479"/>
            <a:ext cx="828541" cy="575319"/>
          </a:xfrm>
          <a:prstGeom prst="line">
            <a:avLst/>
          </a:prstGeom>
          <a:ln w="1270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690704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5477464-3EAE-EF49-BA91-30F738A7D1A9}"/>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0" y="0"/>
            <a:ext cx="9144000" cy="5143500"/>
          </a:xfrm>
          <a:prstGeom prst="rect">
            <a:avLst/>
          </a:prstGeom>
        </p:spPr>
      </p:pic>
      <p:sp>
        <p:nvSpPr>
          <p:cNvPr id="2" name="Title 1">
            <a:extLst>
              <a:ext uri="{FF2B5EF4-FFF2-40B4-BE49-F238E27FC236}">
                <a16:creationId xmlns:a16="http://schemas.microsoft.com/office/drawing/2014/main" id="{4E4A3D21-2778-5246-91BD-91489861935B}"/>
              </a:ext>
            </a:extLst>
          </p:cNvPr>
          <p:cNvSpPr>
            <a:spLocks noGrp="1"/>
          </p:cNvSpPr>
          <p:nvPr>
            <p:ph type="title"/>
          </p:nvPr>
        </p:nvSpPr>
        <p:spPr>
          <a:xfrm>
            <a:off x="457201" y="0"/>
            <a:ext cx="2328530" cy="978195"/>
          </a:xfrm>
          <a:solidFill>
            <a:srgbClr val="FFFFFF">
              <a:alpha val="50196"/>
            </a:srgbClr>
          </a:solidFill>
        </p:spPr>
        <p:txBody>
          <a:bodyPr/>
          <a:lstStyle/>
          <a:p>
            <a:r>
              <a:rPr lang="en-US" dirty="0">
                <a:solidFill>
                  <a:schemeClr val="tx1">
                    <a:lumMod val="50000"/>
                  </a:schemeClr>
                </a:solidFill>
              </a:rPr>
              <a:t>Where is Waldo</a:t>
            </a:r>
          </a:p>
        </p:txBody>
      </p:sp>
      <p:sp>
        <p:nvSpPr>
          <p:cNvPr id="4" name="Down Arrow 3">
            <a:extLst>
              <a:ext uri="{FF2B5EF4-FFF2-40B4-BE49-F238E27FC236}">
                <a16:creationId xmlns:a16="http://schemas.microsoft.com/office/drawing/2014/main" id="{E771D1EE-2A1D-4C4D-BE49-6575B0B21E5C}"/>
              </a:ext>
            </a:extLst>
          </p:cNvPr>
          <p:cNvSpPr/>
          <p:nvPr/>
        </p:nvSpPr>
        <p:spPr>
          <a:xfrm rot="2370248">
            <a:off x="148977" y="1998115"/>
            <a:ext cx="801996" cy="1046446"/>
          </a:xfrm>
          <a:prstGeom prst="down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35523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8CFDD-0964-2845-AC27-65868DC6B1BD}"/>
              </a:ext>
            </a:extLst>
          </p:cNvPr>
          <p:cNvSpPr>
            <a:spLocks noGrp="1"/>
          </p:cNvSpPr>
          <p:nvPr>
            <p:ph type="title"/>
          </p:nvPr>
        </p:nvSpPr>
        <p:spPr/>
        <p:txBody>
          <a:bodyPr/>
          <a:lstStyle/>
          <a:p>
            <a:r>
              <a:rPr lang="en-US" dirty="0"/>
              <a:t>Criticisms</a:t>
            </a:r>
          </a:p>
        </p:txBody>
      </p:sp>
      <p:sp>
        <p:nvSpPr>
          <p:cNvPr id="3" name="Content Placeholder 2">
            <a:extLst>
              <a:ext uri="{FF2B5EF4-FFF2-40B4-BE49-F238E27FC236}">
                <a16:creationId xmlns:a16="http://schemas.microsoft.com/office/drawing/2014/main" id="{78DAC745-7B51-734A-AC49-43B8DFC74255}"/>
              </a:ext>
            </a:extLst>
          </p:cNvPr>
          <p:cNvSpPr>
            <a:spLocks noGrp="1"/>
          </p:cNvSpPr>
          <p:nvPr>
            <p:ph idx="1"/>
          </p:nvPr>
        </p:nvSpPr>
        <p:spPr/>
        <p:txBody>
          <a:bodyPr/>
          <a:lstStyle/>
          <a:p>
            <a:r>
              <a:rPr lang="en-US" dirty="0"/>
              <a:t>Really hard to check, models can be validated by building second one from scratch, this is rarely done due to budget and time constraints</a:t>
            </a:r>
          </a:p>
          <a:p>
            <a:r>
              <a:rPr lang="en-US" dirty="0"/>
              <a:t>Complex procedures generally require VBA knowledge </a:t>
            </a:r>
          </a:p>
          <a:p>
            <a:r>
              <a:rPr lang="en-US" dirty="0"/>
              <a:t>Increasingly more data and other models, inform CEA. Excel cannot do all of these things</a:t>
            </a:r>
          </a:p>
          <a:p>
            <a:r>
              <a:rPr lang="en-US" dirty="0"/>
              <a:t>Slow performance with large and complex models </a:t>
            </a:r>
          </a:p>
          <a:p>
            <a:endParaRPr lang="en-US" dirty="0"/>
          </a:p>
        </p:txBody>
      </p:sp>
    </p:spTree>
    <p:extLst>
      <p:ext uri="{BB962C8B-B14F-4D97-AF65-F5344CB8AC3E}">
        <p14:creationId xmlns:p14="http://schemas.microsoft.com/office/powerpoint/2010/main" val="26152777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648A0-5345-CE4F-B248-596AA9A243B8}"/>
              </a:ext>
            </a:extLst>
          </p:cNvPr>
          <p:cNvSpPr>
            <a:spLocks noGrp="1"/>
          </p:cNvSpPr>
          <p:nvPr>
            <p:ph type="title"/>
          </p:nvPr>
        </p:nvSpPr>
        <p:spPr/>
        <p:txBody>
          <a:bodyPr/>
          <a:lstStyle/>
          <a:p>
            <a:r>
              <a:rPr lang="en-US" dirty="0"/>
              <a:t>Time to change?</a:t>
            </a:r>
          </a:p>
        </p:txBody>
      </p:sp>
      <p:pic>
        <p:nvPicPr>
          <p:cNvPr id="3" name="Picture 2">
            <a:extLst>
              <a:ext uri="{FF2B5EF4-FFF2-40B4-BE49-F238E27FC236}">
                <a16:creationId xmlns:a16="http://schemas.microsoft.com/office/drawing/2014/main" id="{5C79F145-727A-A743-84BE-293637C3E227}"/>
              </a:ext>
            </a:extLst>
          </p:cNvPr>
          <p:cNvPicPr>
            <a:picLocks noChangeAspect="1"/>
          </p:cNvPicPr>
          <p:nvPr/>
        </p:nvPicPr>
        <p:blipFill>
          <a:blip r:embed="rId3">
            <a:extLst>
              <a:ext uri="{BEBA8EAE-BF5A-486C-A8C5-ECC9F3942E4B}">
                <a14:imgProps xmlns:a14="http://schemas.microsoft.com/office/drawing/2010/main">
                  <a14:imgLayer>
                    <a14:imgEffect>
                      <a14:saturation sat="0"/>
                    </a14:imgEffect>
                  </a14:imgLayer>
                </a14:imgProps>
              </a:ext>
            </a:extLst>
          </a:blip>
          <a:stretch>
            <a:fillRect/>
          </a:stretch>
        </p:blipFill>
        <p:spPr>
          <a:xfrm>
            <a:off x="457200" y="1786268"/>
            <a:ext cx="7593390" cy="2349205"/>
          </a:xfrm>
          <a:prstGeom prst="rect">
            <a:avLst/>
          </a:prstGeom>
        </p:spPr>
      </p:pic>
    </p:spTree>
    <p:extLst>
      <p:ext uri="{BB962C8B-B14F-4D97-AF65-F5344CB8AC3E}">
        <p14:creationId xmlns:p14="http://schemas.microsoft.com/office/powerpoint/2010/main" val="30580208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06D48-5C97-4943-B3A3-769B34941B55}"/>
              </a:ext>
            </a:extLst>
          </p:cNvPr>
          <p:cNvSpPr>
            <a:spLocks noGrp="1"/>
          </p:cNvSpPr>
          <p:nvPr>
            <p:ph type="title"/>
          </p:nvPr>
        </p:nvSpPr>
        <p:spPr/>
        <p:txBody>
          <a:bodyPr/>
          <a:lstStyle/>
          <a:p>
            <a:r>
              <a:rPr lang="en-US" dirty="0"/>
              <a:t>Alternative</a:t>
            </a:r>
          </a:p>
        </p:txBody>
      </p:sp>
      <p:sp>
        <p:nvSpPr>
          <p:cNvPr id="3" name="Content Placeholder 2">
            <a:extLst>
              <a:ext uri="{FF2B5EF4-FFF2-40B4-BE49-F238E27FC236}">
                <a16:creationId xmlns:a16="http://schemas.microsoft.com/office/drawing/2014/main" id="{E9AAF324-8237-BA46-AC09-DD2387B981A8}"/>
              </a:ext>
            </a:extLst>
          </p:cNvPr>
          <p:cNvSpPr txBox="1">
            <a:spLocks/>
          </p:cNvSpPr>
          <p:nvPr/>
        </p:nvSpPr>
        <p:spPr>
          <a:xfrm>
            <a:off x="0" y="4444409"/>
            <a:ext cx="9144001" cy="69909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Wingdings" charset="2"/>
              <a:buNone/>
            </a:pPr>
            <a:r>
              <a:rPr lang="en-US" sz="3200" dirty="0">
                <a:latin typeface="Menlo" panose="020B0609030804020204" pitchFamily="49" charset="0"/>
                <a:ea typeface="Menlo" panose="020B0609030804020204" pitchFamily="49" charset="0"/>
                <a:cs typeface="Menlo" panose="020B0609030804020204" pitchFamily="49" charset="0"/>
              </a:rPr>
              <a:t>BCEA      HEEMOD     HESIM      …</a:t>
            </a:r>
          </a:p>
          <a:p>
            <a:pPr marL="0" indent="0">
              <a:buFont typeface="Wingdings" charset="2"/>
              <a:buNone/>
            </a:pPr>
            <a:endParaRPr lang="en-US" sz="3200" dirty="0"/>
          </a:p>
          <a:p>
            <a:endParaRPr lang="en-US" sz="3200" dirty="0"/>
          </a:p>
          <a:p>
            <a:pPr lvl="1"/>
            <a:endParaRPr lang="en-US" sz="2800" dirty="0"/>
          </a:p>
        </p:txBody>
      </p:sp>
      <p:pic>
        <p:nvPicPr>
          <p:cNvPr id="4" name="Picture 3">
            <a:extLst>
              <a:ext uri="{FF2B5EF4-FFF2-40B4-BE49-F238E27FC236}">
                <a16:creationId xmlns:a16="http://schemas.microsoft.com/office/drawing/2014/main" id="{E2B1EB32-C2EE-C54E-B041-A9FF5ED66AF4}"/>
              </a:ext>
            </a:extLst>
          </p:cNvPr>
          <p:cNvPicPr>
            <a:picLocks noChangeAspect="1"/>
          </p:cNvPicPr>
          <p:nvPr/>
        </p:nvPicPr>
        <p:blipFill>
          <a:blip r:embed="rId3"/>
          <a:stretch>
            <a:fillRect/>
          </a:stretch>
        </p:blipFill>
        <p:spPr>
          <a:xfrm>
            <a:off x="2771534" y="1143000"/>
            <a:ext cx="3303182" cy="2543450"/>
          </a:xfrm>
          <a:prstGeom prst="rect">
            <a:avLst/>
          </a:prstGeom>
        </p:spPr>
      </p:pic>
    </p:spTree>
    <p:extLst>
      <p:ext uri="{BB962C8B-B14F-4D97-AF65-F5344CB8AC3E}">
        <p14:creationId xmlns:p14="http://schemas.microsoft.com/office/powerpoint/2010/main" val="15488079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17EB82-2DF2-3A45-B813-3C299990D4E9}"/>
              </a:ext>
            </a:extLst>
          </p:cNvPr>
          <p:cNvSpPr>
            <a:spLocks noGrp="1"/>
          </p:cNvSpPr>
          <p:nvPr>
            <p:ph type="title"/>
          </p:nvPr>
        </p:nvSpPr>
        <p:spPr/>
        <p:txBody>
          <a:bodyPr/>
          <a:lstStyle/>
          <a:p>
            <a:r>
              <a:rPr lang="en-US" dirty="0"/>
              <a:t>Learning objectives</a:t>
            </a:r>
          </a:p>
        </p:txBody>
      </p:sp>
      <p:sp>
        <p:nvSpPr>
          <p:cNvPr id="3" name="Content Placeholder 2">
            <a:extLst>
              <a:ext uri="{FF2B5EF4-FFF2-40B4-BE49-F238E27FC236}">
                <a16:creationId xmlns:a16="http://schemas.microsoft.com/office/drawing/2014/main" id="{78EA52C4-627A-3749-8BC4-0E6115476A86}"/>
              </a:ext>
            </a:extLst>
          </p:cNvPr>
          <p:cNvSpPr>
            <a:spLocks noGrp="1"/>
          </p:cNvSpPr>
          <p:nvPr>
            <p:ph idx="1"/>
          </p:nvPr>
        </p:nvSpPr>
        <p:spPr/>
        <p:txBody>
          <a:bodyPr/>
          <a:lstStyle/>
          <a:p>
            <a:r>
              <a:rPr lang="en-US" dirty="0"/>
              <a:t>Understand how R can be used to perform model-based cost-effectiveness analysis with existing packages;</a:t>
            </a:r>
          </a:p>
          <a:p>
            <a:r>
              <a:rPr lang="en-US" dirty="0"/>
              <a:t>Develop own models in R by modifying existing code for commonly used model types;</a:t>
            </a:r>
          </a:p>
          <a:p>
            <a:r>
              <a:rPr lang="en-US" dirty="0"/>
              <a:t>Understand how using R can improve reproducibility and transparency of model-based cost-effectiveness analysis </a:t>
            </a:r>
          </a:p>
          <a:p>
            <a:endParaRPr lang="en-US" dirty="0"/>
          </a:p>
          <a:p>
            <a:endParaRPr lang="en-US" dirty="0"/>
          </a:p>
        </p:txBody>
      </p:sp>
    </p:spTree>
    <p:extLst>
      <p:ext uri="{BB962C8B-B14F-4D97-AF65-F5344CB8AC3E}">
        <p14:creationId xmlns:p14="http://schemas.microsoft.com/office/powerpoint/2010/main" val="22439019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ABE97-9FF6-E04D-9A65-5DF3A1144D32}"/>
              </a:ext>
            </a:extLst>
          </p:cNvPr>
          <p:cNvSpPr>
            <a:spLocks noGrp="1"/>
          </p:cNvSpPr>
          <p:nvPr>
            <p:ph type="title"/>
          </p:nvPr>
        </p:nvSpPr>
        <p:spPr/>
        <p:txBody>
          <a:bodyPr/>
          <a:lstStyle/>
          <a:p>
            <a:r>
              <a:rPr lang="en-US" dirty="0"/>
              <a:t>What is R</a:t>
            </a:r>
          </a:p>
        </p:txBody>
      </p:sp>
      <p:sp>
        <p:nvSpPr>
          <p:cNvPr id="3" name="Content Placeholder 2">
            <a:extLst>
              <a:ext uri="{FF2B5EF4-FFF2-40B4-BE49-F238E27FC236}">
                <a16:creationId xmlns:a16="http://schemas.microsoft.com/office/drawing/2014/main" id="{1D8BB662-89E0-D24D-9706-881CF86DA2E3}"/>
              </a:ext>
            </a:extLst>
          </p:cNvPr>
          <p:cNvSpPr>
            <a:spLocks noGrp="1"/>
          </p:cNvSpPr>
          <p:nvPr>
            <p:ph idx="1"/>
          </p:nvPr>
        </p:nvSpPr>
        <p:spPr/>
        <p:txBody>
          <a:bodyPr/>
          <a:lstStyle/>
          <a:p>
            <a:r>
              <a:rPr lang="en-US" dirty="0"/>
              <a:t>Statistical programing language and environment for statistical computing</a:t>
            </a:r>
          </a:p>
          <a:p>
            <a:r>
              <a:rPr lang="en-US" dirty="0"/>
              <a:t>Totally free to use (open source, user developed packages that are completely transparent) </a:t>
            </a:r>
          </a:p>
          <a:p>
            <a:r>
              <a:rPr lang="en-US" dirty="0"/>
              <a:t>Very good for regression analysis, hypothesis testing, data management, visualization and cleaning (and many, many other things)</a:t>
            </a:r>
          </a:p>
          <a:p>
            <a:r>
              <a:rPr lang="en-US" dirty="0"/>
              <a:t>All parts of an analysis can exist in one file (code)</a:t>
            </a:r>
          </a:p>
          <a:p>
            <a:r>
              <a:rPr lang="en-US" dirty="0"/>
              <a:t>CEA models can be coded from ‘scratch’ using r core or via convenient and improving packages </a:t>
            </a:r>
          </a:p>
          <a:p>
            <a:endParaRPr lang="en-US" dirty="0"/>
          </a:p>
        </p:txBody>
      </p:sp>
      <p:pic>
        <p:nvPicPr>
          <p:cNvPr id="4" name="Picture 2" descr="Image result for R">
            <a:extLst>
              <a:ext uri="{FF2B5EF4-FFF2-40B4-BE49-F238E27FC236}">
                <a16:creationId xmlns:a16="http://schemas.microsoft.com/office/drawing/2014/main" id="{A8D23E0E-B480-164D-B189-FEC519C02760}"/>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309018" y="4040168"/>
            <a:ext cx="1287544" cy="99776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Image result for r studio">
            <a:extLst>
              <a:ext uri="{FF2B5EF4-FFF2-40B4-BE49-F238E27FC236}">
                <a16:creationId xmlns:a16="http://schemas.microsoft.com/office/drawing/2014/main" id="{3C24A0BC-7EDF-F646-AF17-F5BC654F2F34}"/>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3499853" y="4263865"/>
            <a:ext cx="1978853" cy="69442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Image result for r studio">
            <a:extLst>
              <a:ext uri="{FF2B5EF4-FFF2-40B4-BE49-F238E27FC236}">
                <a16:creationId xmlns:a16="http://schemas.microsoft.com/office/drawing/2014/main" id="{3CA630CE-E86C-C141-86BC-1110657FB511}"/>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6775966" y="3857476"/>
            <a:ext cx="1807804" cy="15200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78206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9638C1-C720-4BEC-AC97-1150569F2967}"/>
              </a:ext>
            </a:extLst>
          </p:cNvPr>
          <p:cNvSpPr>
            <a:spLocks noGrp="1"/>
          </p:cNvSpPr>
          <p:nvPr>
            <p:ph type="title"/>
          </p:nvPr>
        </p:nvSpPr>
        <p:spPr/>
        <p:txBody>
          <a:bodyPr/>
          <a:lstStyle/>
          <a:p>
            <a:r>
              <a:rPr lang="en-US" dirty="0"/>
              <a:t>Programing in R</a:t>
            </a:r>
          </a:p>
        </p:txBody>
      </p:sp>
      <p:sp>
        <p:nvSpPr>
          <p:cNvPr id="3" name="Content Placeholder 2">
            <a:extLst>
              <a:ext uri="{FF2B5EF4-FFF2-40B4-BE49-F238E27FC236}">
                <a16:creationId xmlns:a16="http://schemas.microsoft.com/office/drawing/2014/main" id="{050EEB18-29BA-4E94-A59B-5D77C149FC1A}"/>
              </a:ext>
            </a:extLst>
          </p:cNvPr>
          <p:cNvSpPr txBox="1">
            <a:spLocks/>
          </p:cNvSpPr>
          <p:nvPr/>
        </p:nvSpPr>
        <p:spPr>
          <a:xfrm>
            <a:off x="457200" y="1150936"/>
            <a:ext cx="7616825" cy="3107797"/>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Everything is an object or function</a:t>
            </a:r>
          </a:p>
          <a:p>
            <a:r>
              <a:rPr lang="en-US" dirty="0"/>
              <a:t>Code can be highly customized or generalized to suit purposes</a:t>
            </a:r>
          </a:p>
          <a:p>
            <a:r>
              <a:rPr lang="en-US" dirty="0"/>
              <a:t>Packages are shareable bundles of code, data, and documentation that allow for reproducible analysis </a:t>
            </a:r>
          </a:p>
          <a:p>
            <a:r>
              <a:rPr lang="en-US" dirty="0"/>
              <a:t>Built for statistical analysis, contains may functions relevant for CEA </a:t>
            </a:r>
          </a:p>
          <a:p>
            <a:r>
              <a:rPr lang="en-US" dirty="0"/>
              <a:t>There are many ways to do the same thing </a:t>
            </a:r>
          </a:p>
          <a:p>
            <a:endParaRPr lang="en-US" dirty="0"/>
          </a:p>
          <a:p>
            <a:pPr lvl="1"/>
            <a:endParaRPr lang="en-US" dirty="0"/>
          </a:p>
          <a:p>
            <a:pPr marL="342900" lvl="1" indent="0">
              <a:buFont typeface="Helvetica" charset="0"/>
              <a:buNone/>
            </a:pPr>
            <a:endParaRPr lang="en-US" dirty="0"/>
          </a:p>
        </p:txBody>
      </p:sp>
    </p:spTree>
    <p:extLst>
      <p:ext uri="{BB962C8B-B14F-4D97-AF65-F5344CB8AC3E}">
        <p14:creationId xmlns:p14="http://schemas.microsoft.com/office/powerpoint/2010/main" val="4150824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Basic model taxonomy</a:t>
            </a:r>
          </a:p>
        </p:txBody>
      </p:sp>
    </p:spTree>
    <p:extLst>
      <p:ext uri="{BB962C8B-B14F-4D97-AF65-F5344CB8AC3E}">
        <p14:creationId xmlns:p14="http://schemas.microsoft.com/office/powerpoint/2010/main" val="28408051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12C019-97F3-114B-B8CC-29AA67ADEBC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F1B106E-128E-A44A-BF64-682A7B58127C}"/>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721999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12C019-97F3-114B-B8CC-29AA67ADEBC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F1B106E-128E-A44A-BF64-682A7B58127C}"/>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7202503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Simple Markov cohort models</a:t>
            </a:r>
          </a:p>
        </p:txBody>
      </p:sp>
    </p:spTree>
    <p:extLst>
      <p:ext uri="{BB962C8B-B14F-4D97-AF65-F5344CB8AC3E}">
        <p14:creationId xmlns:p14="http://schemas.microsoft.com/office/powerpoint/2010/main" val="42052719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C302E-AC93-4D44-AD30-1E990225AC62}"/>
              </a:ext>
            </a:extLst>
          </p:cNvPr>
          <p:cNvSpPr>
            <a:spLocks noGrp="1"/>
          </p:cNvSpPr>
          <p:nvPr>
            <p:ph type="title"/>
          </p:nvPr>
        </p:nvSpPr>
        <p:spPr/>
        <p:txBody>
          <a:bodyPr/>
          <a:lstStyle/>
          <a:p>
            <a:r>
              <a:rPr lang="en-US" dirty="0"/>
              <a:t>HIV model (Chancellor et al. 1997)</a:t>
            </a:r>
          </a:p>
        </p:txBody>
      </p:sp>
      <p:pic>
        <p:nvPicPr>
          <p:cNvPr id="3" name="Picture 2">
            <a:extLst>
              <a:ext uri="{FF2B5EF4-FFF2-40B4-BE49-F238E27FC236}">
                <a16:creationId xmlns:a16="http://schemas.microsoft.com/office/drawing/2014/main" id="{728D1D55-3C5B-3B4D-83F2-2F4B97280FF8}"/>
              </a:ext>
            </a:extLst>
          </p:cNvPr>
          <p:cNvPicPr>
            <a:picLocks noChangeAspect="1"/>
          </p:cNvPicPr>
          <p:nvPr/>
        </p:nvPicPr>
        <p:blipFill>
          <a:blip r:embed="rId2"/>
          <a:stretch>
            <a:fillRect/>
          </a:stretch>
        </p:blipFill>
        <p:spPr>
          <a:xfrm>
            <a:off x="646386" y="1628447"/>
            <a:ext cx="7882759" cy="1970690"/>
          </a:xfrm>
          <a:prstGeom prst="rect">
            <a:avLst/>
          </a:prstGeom>
        </p:spPr>
      </p:pic>
    </p:spTree>
    <p:extLst>
      <p:ext uri="{BB962C8B-B14F-4D97-AF65-F5344CB8AC3E}">
        <p14:creationId xmlns:p14="http://schemas.microsoft.com/office/powerpoint/2010/main" val="4416464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4A4BE-10EA-7F40-A7E1-1D28B8FA7CBA}"/>
              </a:ext>
            </a:extLst>
          </p:cNvPr>
          <p:cNvSpPr>
            <a:spLocks noGrp="1"/>
          </p:cNvSpPr>
          <p:nvPr>
            <p:ph type="title"/>
          </p:nvPr>
        </p:nvSpPr>
        <p:spPr/>
        <p:txBody>
          <a:bodyPr/>
          <a:lstStyle/>
          <a:p>
            <a:r>
              <a:rPr lang="en-US" dirty="0"/>
              <a:t>HIV model (Chancellor et al. 1997)</a:t>
            </a:r>
          </a:p>
        </p:txBody>
      </p:sp>
      <p:sp>
        <p:nvSpPr>
          <p:cNvPr id="3" name="Content Placeholder 2">
            <a:extLst>
              <a:ext uri="{FF2B5EF4-FFF2-40B4-BE49-F238E27FC236}">
                <a16:creationId xmlns:a16="http://schemas.microsoft.com/office/drawing/2014/main" id="{D355E1D8-9D96-EC46-9861-EF4DC9308E3A}"/>
              </a:ext>
            </a:extLst>
          </p:cNvPr>
          <p:cNvSpPr>
            <a:spLocks noGrp="1"/>
          </p:cNvSpPr>
          <p:nvPr>
            <p:ph idx="1"/>
          </p:nvPr>
        </p:nvSpPr>
        <p:spPr>
          <a:xfrm>
            <a:off x="457200" y="919708"/>
            <a:ext cx="7616825" cy="4223792"/>
          </a:xfrm>
        </p:spPr>
        <p:txBody>
          <a:bodyPr>
            <a:normAutofit lnSpcReduction="10000"/>
          </a:bodyPr>
          <a:lstStyle/>
          <a:p>
            <a:r>
              <a:rPr lang="en-US" sz="1400" dirty="0"/>
              <a:t>Annual transition probabilities with monotherapy</a:t>
            </a:r>
          </a:p>
          <a:p>
            <a:endParaRPr lang="en-US" sz="1400" dirty="0"/>
          </a:p>
          <a:p>
            <a:endParaRPr lang="en-US" sz="1400" dirty="0"/>
          </a:p>
          <a:p>
            <a:pPr marL="0" indent="0">
              <a:buNone/>
            </a:pPr>
            <a:endParaRPr lang="en-US" sz="1400" dirty="0"/>
          </a:p>
          <a:p>
            <a:r>
              <a:rPr lang="en-US" sz="1400" dirty="0"/>
              <a:t>Relative risk of disease progression with combination therapy 0.509</a:t>
            </a:r>
          </a:p>
          <a:p>
            <a:endParaRPr lang="en-US" sz="1400" dirty="0"/>
          </a:p>
          <a:p>
            <a:r>
              <a:rPr lang="en-US" sz="1400" dirty="0"/>
              <a:t>Drug costs</a:t>
            </a:r>
          </a:p>
          <a:p>
            <a:pPr marL="0" indent="0">
              <a:buNone/>
            </a:pPr>
            <a:endParaRPr lang="en-US" sz="1400" dirty="0"/>
          </a:p>
          <a:p>
            <a:r>
              <a:rPr lang="en-US" sz="1400" dirty="0"/>
              <a:t>Other annual costs</a:t>
            </a:r>
          </a:p>
          <a:p>
            <a:pPr marL="0" indent="0">
              <a:buNone/>
            </a:pPr>
            <a:endParaRPr lang="en-US" sz="1400" dirty="0"/>
          </a:p>
          <a:p>
            <a:pPr marL="0" indent="0">
              <a:buNone/>
            </a:pPr>
            <a:endParaRPr lang="en-US" sz="1400" dirty="0"/>
          </a:p>
          <a:p>
            <a:r>
              <a:rPr lang="en-US" sz="1400" dirty="0"/>
              <a:t>Annual discount rates of 6% for costs and 0% for life years</a:t>
            </a:r>
          </a:p>
          <a:p>
            <a:endParaRPr lang="en-US" sz="1400" dirty="0"/>
          </a:p>
        </p:txBody>
      </p:sp>
      <p:graphicFrame>
        <p:nvGraphicFramePr>
          <p:cNvPr id="5" name="Table 4">
            <a:extLst>
              <a:ext uri="{FF2B5EF4-FFF2-40B4-BE49-F238E27FC236}">
                <a16:creationId xmlns:a16="http://schemas.microsoft.com/office/drawing/2014/main" id="{447F07A4-E48A-BA49-A9CE-B395E68684D8}"/>
              </a:ext>
            </a:extLst>
          </p:cNvPr>
          <p:cNvGraphicFramePr>
            <a:graphicFrameLocks noGrp="1"/>
          </p:cNvGraphicFramePr>
          <p:nvPr>
            <p:extLst>
              <p:ext uri="{D42A27DB-BD31-4B8C-83A1-F6EECF244321}">
                <p14:modId xmlns:p14="http://schemas.microsoft.com/office/powerpoint/2010/main" val="2684958633"/>
              </p:ext>
            </p:extLst>
          </p:nvPr>
        </p:nvGraphicFramePr>
        <p:xfrm>
          <a:off x="4664844" y="937286"/>
          <a:ext cx="4134065" cy="1295400"/>
        </p:xfrm>
        <a:graphic>
          <a:graphicData uri="http://schemas.openxmlformats.org/drawingml/2006/table">
            <a:tbl>
              <a:tblPr>
                <a:tableStyleId>{5C22544A-7EE6-4342-B048-85BDC9FD1C3A}</a:tableStyleId>
              </a:tblPr>
              <a:tblGrid>
                <a:gridCol w="826813">
                  <a:extLst>
                    <a:ext uri="{9D8B030D-6E8A-4147-A177-3AD203B41FA5}">
                      <a16:colId xmlns:a16="http://schemas.microsoft.com/office/drawing/2014/main" val="468817997"/>
                    </a:ext>
                  </a:extLst>
                </a:gridCol>
                <a:gridCol w="826813">
                  <a:extLst>
                    <a:ext uri="{9D8B030D-6E8A-4147-A177-3AD203B41FA5}">
                      <a16:colId xmlns:a16="http://schemas.microsoft.com/office/drawing/2014/main" val="3970362705"/>
                    </a:ext>
                  </a:extLst>
                </a:gridCol>
                <a:gridCol w="826813">
                  <a:extLst>
                    <a:ext uri="{9D8B030D-6E8A-4147-A177-3AD203B41FA5}">
                      <a16:colId xmlns:a16="http://schemas.microsoft.com/office/drawing/2014/main" val="4143279182"/>
                    </a:ext>
                  </a:extLst>
                </a:gridCol>
                <a:gridCol w="826813">
                  <a:extLst>
                    <a:ext uri="{9D8B030D-6E8A-4147-A177-3AD203B41FA5}">
                      <a16:colId xmlns:a16="http://schemas.microsoft.com/office/drawing/2014/main" val="382591648"/>
                    </a:ext>
                  </a:extLst>
                </a:gridCol>
                <a:gridCol w="826813">
                  <a:extLst>
                    <a:ext uri="{9D8B030D-6E8A-4147-A177-3AD203B41FA5}">
                      <a16:colId xmlns:a16="http://schemas.microsoft.com/office/drawing/2014/main" val="3331632401"/>
                    </a:ext>
                  </a:extLst>
                </a:gridCol>
              </a:tblGrid>
              <a:tr h="218227">
                <a:tc>
                  <a:txBody>
                    <a:bodyPr/>
                    <a:lstStyle/>
                    <a:p>
                      <a:pPr marL="0" algn="l" defTabSz="457200" rtl="0" eaLnBrk="1" latinLnBrk="0" hangingPunct="1"/>
                      <a:endParaRPr lang="en-US" sz="11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State 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State 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State 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State 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3159531"/>
                  </a:ext>
                </a:extLst>
              </a:tr>
              <a:tr h="218227">
                <a:tc>
                  <a:txBody>
                    <a:bodyPr/>
                    <a:lstStyle/>
                    <a:p>
                      <a:r>
                        <a:rPr lang="en-US" sz="1100" dirty="0"/>
                        <a:t>State 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dirty="0"/>
                        <a:t>0.721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0.202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0.067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85604277"/>
                  </a:ext>
                </a:extLst>
              </a:tr>
              <a:tr h="218227">
                <a:tc>
                  <a:txBody>
                    <a:bodyPr/>
                    <a:lstStyle/>
                    <a:p>
                      <a:r>
                        <a:rPr lang="en-US" sz="1100" dirty="0"/>
                        <a:t>State 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dirty="0"/>
                        <a:t>0.000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0.581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0.407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0.012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32586224"/>
                  </a:ext>
                </a:extLst>
              </a:tr>
              <a:tr h="218227">
                <a:tc>
                  <a:txBody>
                    <a:bodyPr/>
                    <a:lstStyle/>
                    <a:p>
                      <a:r>
                        <a:rPr lang="en-US" sz="1100" dirty="0"/>
                        <a:t>State 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0.750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0.250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8039935"/>
                  </a:ext>
                </a:extLst>
              </a:tr>
              <a:tr h="218227">
                <a:tc>
                  <a:txBody>
                    <a:bodyPr/>
                    <a:lstStyle/>
                    <a:p>
                      <a:r>
                        <a:rPr lang="en-US" sz="1100" dirty="0"/>
                        <a:t>State 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1.000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19005856"/>
                  </a:ext>
                </a:extLst>
              </a:tr>
            </a:tbl>
          </a:graphicData>
        </a:graphic>
      </p:graphicFrame>
      <p:graphicFrame>
        <p:nvGraphicFramePr>
          <p:cNvPr id="6" name="Table 5">
            <a:extLst>
              <a:ext uri="{FF2B5EF4-FFF2-40B4-BE49-F238E27FC236}">
                <a16:creationId xmlns:a16="http://schemas.microsoft.com/office/drawing/2014/main" id="{636056FA-1531-5249-9FFB-5829927654EA}"/>
              </a:ext>
            </a:extLst>
          </p:cNvPr>
          <p:cNvGraphicFramePr>
            <a:graphicFrameLocks noGrp="1"/>
          </p:cNvGraphicFramePr>
          <p:nvPr>
            <p:extLst>
              <p:ext uri="{D42A27DB-BD31-4B8C-83A1-F6EECF244321}">
                <p14:modId xmlns:p14="http://schemas.microsoft.com/office/powerpoint/2010/main" val="4004690642"/>
              </p:ext>
            </p:extLst>
          </p:nvPr>
        </p:nvGraphicFramePr>
        <p:xfrm>
          <a:off x="4664843" y="3475798"/>
          <a:ext cx="4134065" cy="1036320"/>
        </p:xfrm>
        <a:graphic>
          <a:graphicData uri="http://schemas.openxmlformats.org/drawingml/2006/table">
            <a:tbl>
              <a:tblPr>
                <a:tableStyleId>{5C22544A-7EE6-4342-B048-85BDC9FD1C3A}</a:tableStyleId>
              </a:tblPr>
              <a:tblGrid>
                <a:gridCol w="1399223">
                  <a:extLst>
                    <a:ext uri="{9D8B030D-6E8A-4147-A177-3AD203B41FA5}">
                      <a16:colId xmlns:a16="http://schemas.microsoft.com/office/drawing/2014/main" val="468817997"/>
                    </a:ext>
                  </a:extLst>
                </a:gridCol>
                <a:gridCol w="932814">
                  <a:extLst>
                    <a:ext uri="{9D8B030D-6E8A-4147-A177-3AD203B41FA5}">
                      <a16:colId xmlns:a16="http://schemas.microsoft.com/office/drawing/2014/main" val="3970362705"/>
                    </a:ext>
                  </a:extLst>
                </a:gridCol>
                <a:gridCol w="911614">
                  <a:extLst>
                    <a:ext uri="{9D8B030D-6E8A-4147-A177-3AD203B41FA5}">
                      <a16:colId xmlns:a16="http://schemas.microsoft.com/office/drawing/2014/main" val="4143279182"/>
                    </a:ext>
                  </a:extLst>
                </a:gridCol>
                <a:gridCol w="890414">
                  <a:extLst>
                    <a:ext uri="{9D8B030D-6E8A-4147-A177-3AD203B41FA5}">
                      <a16:colId xmlns:a16="http://schemas.microsoft.com/office/drawing/2014/main" val="382591648"/>
                    </a:ext>
                  </a:extLst>
                </a:gridCol>
              </a:tblGrid>
              <a:tr h="213715">
                <a:tc>
                  <a:txBody>
                    <a:bodyPr/>
                    <a:lstStyle/>
                    <a:p>
                      <a:pPr marL="0" algn="l" defTabSz="457200" rtl="0" eaLnBrk="1" latinLnBrk="0" hangingPunct="1"/>
                      <a:endParaRPr lang="en-US" sz="11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State 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State 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State 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3159531"/>
                  </a:ext>
                </a:extLst>
              </a:tr>
              <a:tr h="213715">
                <a:tc>
                  <a:txBody>
                    <a:bodyPr/>
                    <a:lstStyle/>
                    <a:p>
                      <a:r>
                        <a:rPr lang="en-US" sz="1100" dirty="0"/>
                        <a:t>Direct medical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dirty="0"/>
                        <a:t>1701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1774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6948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85604277"/>
                  </a:ext>
                </a:extLst>
              </a:tr>
              <a:tr h="213715">
                <a:tc>
                  <a:txBody>
                    <a:bodyPr/>
                    <a:lstStyle/>
                    <a:p>
                      <a:r>
                        <a:rPr lang="en-US" sz="1100" dirty="0"/>
                        <a:t>Community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dirty="0"/>
                        <a:t>1055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1278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2059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32586224"/>
                  </a:ext>
                </a:extLst>
              </a:tr>
              <a:tr h="213715">
                <a:tc>
                  <a:txBody>
                    <a:bodyPr/>
                    <a:lstStyle/>
                    <a:p>
                      <a:r>
                        <a:rPr lang="en-US" sz="1100" dirty="0"/>
                        <a:t>Total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2756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3052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9007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8039935"/>
                  </a:ext>
                </a:extLst>
              </a:tr>
            </a:tbl>
          </a:graphicData>
        </a:graphic>
      </p:graphicFrame>
      <p:graphicFrame>
        <p:nvGraphicFramePr>
          <p:cNvPr id="7" name="Table 6">
            <a:extLst>
              <a:ext uri="{FF2B5EF4-FFF2-40B4-BE49-F238E27FC236}">
                <a16:creationId xmlns:a16="http://schemas.microsoft.com/office/drawing/2014/main" id="{099C9763-001C-5A4D-8034-6C9D16912F50}"/>
              </a:ext>
            </a:extLst>
          </p:cNvPr>
          <p:cNvGraphicFramePr>
            <a:graphicFrameLocks noGrp="1"/>
          </p:cNvGraphicFramePr>
          <p:nvPr>
            <p:extLst>
              <p:ext uri="{D42A27DB-BD31-4B8C-83A1-F6EECF244321}">
                <p14:modId xmlns:p14="http://schemas.microsoft.com/office/powerpoint/2010/main" val="1937237793"/>
              </p:ext>
            </p:extLst>
          </p:nvPr>
        </p:nvGraphicFramePr>
        <p:xfrm>
          <a:off x="4664843" y="2854242"/>
          <a:ext cx="4134065" cy="518160"/>
        </p:xfrm>
        <a:graphic>
          <a:graphicData uri="http://schemas.openxmlformats.org/drawingml/2006/table">
            <a:tbl>
              <a:tblPr>
                <a:tableStyleId>{5C22544A-7EE6-4342-B048-85BDC9FD1C3A}</a:tableStyleId>
              </a:tblPr>
              <a:tblGrid>
                <a:gridCol w="1368096">
                  <a:extLst>
                    <a:ext uri="{9D8B030D-6E8A-4147-A177-3AD203B41FA5}">
                      <a16:colId xmlns:a16="http://schemas.microsoft.com/office/drawing/2014/main" val="468817997"/>
                    </a:ext>
                  </a:extLst>
                </a:gridCol>
                <a:gridCol w="1387365">
                  <a:extLst>
                    <a:ext uri="{9D8B030D-6E8A-4147-A177-3AD203B41FA5}">
                      <a16:colId xmlns:a16="http://schemas.microsoft.com/office/drawing/2014/main" val="3970362705"/>
                    </a:ext>
                  </a:extLst>
                </a:gridCol>
                <a:gridCol w="1378604">
                  <a:extLst>
                    <a:ext uri="{9D8B030D-6E8A-4147-A177-3AD203B41FA5}">
                      <a16:colId xmlns:a16="http://schemas.microsoft.com/office/drawing/2014/main" val="4143279182"/>
                    </a:ext>
                  </a:extLst>
                </a:gridCol>
              </a:tblGrid>
              <a:tr h="213715">
                <a:tc>
                  <a:txBody>
                    <a:bodyPr/>
                    <a:lstStyle/>
                    <a:p>
                      <a:pPr marL="0" algn="l" defTabSz="457200" rtl="0" eaLnBrk="1" latinLnBrk="0" hangingPunct="1"/>
                      <a:endParaRPr lang="en-US" sz="11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err="1">
                          <a:solidFill>
                            <a:schemeClr val="dk1"/>
                          </a:solidFill>
                          <a:latin typeface="+mn-lt"/>
                          <a:ea typeface="+mn-ea"/>
                          <a:cs typeface="+mn-cs"/>
                        </a:rPr>
                        <a:t>cAZT</a:t>
                      </a:r>
                      <a:endParaRPr lang="en-US" sz="11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err="1">
                          <a:solidFill>
                            <a:schemeClr val="dk1"/>
                          </a:solidFill>
                          <a:latin typeface="+mn-lt"/>
                          <a:ea typeface="+mn-ea"/>
                          <a:cs typeface="+mn-cs"/>
                        </a:rPr>
                        <a:t>cLam</a:t>
                      </a:r>
                      <a:endParaRPr lang="en-US" sz="11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3159531"/>
                  </a:ext>
                </a:extLst>
              </a:tr>
              <a:tr h="213715">
                <a:tc>
                  <a:txBody>
                    <a:bodyPr/>
                    <a:lstStyle/>
                    <a:p>
                      <a:r>
                        <a:rPr lang="en-US" sz="1100" dirty="0"/>
                        <a:t>Drug costs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dirty="0"/>
                        <a:t>2278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2087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85604277"/>
                  </a:ext>
                </a:extLst>
              </a:tr>
            </a:tbl>
          </a:graphicData>
        </a:graphic>
      </p:graphicFrame>
    </p:spTree>
    <p:extLst>
      <p:ext uri="{BB962C8B-B14F-4D97-AF65-F5344CB8AC3E}">
        <p14:creationId xmlns:p14="http://schemas.microsoft.com/office/powerpoint/2010/main" val="13025172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81609-55F1-D44A-8E9B-068FFA47F856}"/>
              </a:ext>
            </a:extLst>
          </p:cNvPr>
          <p:cNvSpPr>
            <a:spLocks noGrp="1"/>
          </p:cNvSpPr>
          <p:nvPr>
            <p:ph type="title"/>
          </p:nvPr>
        </p:nvSpPr>
        <p:spPr/>
        <p:txBody>
          <a:bodyPr/>
          <a:lstStyle/>
          <a:p>
            <a:r>
              <a:rPr lang="en-US" dirty="0"/>
              <a:t>Model output with Excel</a:t>
            </a:r>
          </a:p>
        </p:txBody>
      </p:sp>
      <p:graphicFrame>
        <p:nvGraphicFramePr>
          <p:cNvPr id="3" name="Table 2">
            <a:extLst>
              <a:ext uri="{FF2B5EF4-FFF2-40B4-BE49-F238E27FC236}">
                <a16:creationId xmlns:a16="http://schemas.microsoft.com/office/drawing/2014/main" id="{76DDF21C-06BC-3A4A-85E9-002E34E90BD0}"/>
              </a:ext>
            </a:extLst>
          </p:cNvPr>
          <p:cNvGraphicFramePr>
            <a:graphicFrameLocks noGrp="1"/>
          </p:cNvGraphicFramePr>
          <p:nvPr>
            <p:extLst>
              <p:ext uri="{D42A27DB-BD31-4B8C-83A1-F6EECF244321}">
                <p14:modId xmlns:p14="http://schemas.microsoft.com/office/powerpoint/2010/main" val="293969911"/>
              </p:ext>
            </p:extLst>
          </p:nvPr>
        </p:nvGraphicFramePr>
        <p:xfrm>
          <a:off x="208546" y="1387549"/>
          <a:ext cx="8403821" cy="3168025"/>
        </p:xfrm>
        <a:graphic>
          <a:graphicData uri="http://schemas.openxmlformats.org/drawingml/2006/table">
            <a:tbl>
              <a:tblPr>
                <a:tableStyleId>{616DA210-FB5B-4158-B5E0-FEB733F419BA}</a:tableStyleId>
              </a:tblPr>
              <a:tblGrid>
                <a:gridCol w="487235">
                  <a:extLst>
                    <a:ext uri="{9D8B030D-6E8A-4147-A177-3AD203B41FA5}">
                      <a16:colId xmlns:a16="http://schemas.microsoft.com/office/drawing/2014/main" val="3289233154"/>
                    </a:ext>
                  </a:extLst>
                </a:gridCol>
                <a:gridCol w="487235">
                  <a:extLst>
                    <a:ext uri="{9D8B030D-6E8A-4147-A177-3AD203B41FA5}">
                      <a16:colId xmlns:a16="http://schemas.microsoft.com/office/drawing/2014/main" val="1964513131"/>
                    </a:ext>
                  </a:extLst>
                </a:gridCol>
                <a:gridCol w="487235">
                  <a:extLst>
                    <a:ext uri="{9D8B030D-6E8A-4147-A177-3AD203B41FA5}">
                      <a16:colId xmlns:a16="http://schemas.microsoft.com/office/drawing/2014/main" val="1117493811"/>
                    </a:ext>
                  </a:extLst>
                </a:gridCol>
                <a:gridCol w="487235">
                  <a:extLst>
                    <a:ext uri="{9D8B030D-6E8A-4147-A177-3AD203B41FA5}">
                      <a16:colId xmlns:a16="http://schemas.microsoft.com/office/drawing/2014/main" val="3145329138"/>
                    </a:ext>
                  </a:extLst>
                </a:gridCol>
                <a:gridCol w="487235">
                  <a:extLst>
                    <a:ext uri="{9D8B030D-6E8A-4147-A177-3AD203B41FA5}">
                      <a16:colId xmlns:a16="http://schemas.microsoft.com/office/drawing/2014/main" val="4174703269"/>
                    </a:ext>
                  </a:extLst>
                </a:gridCol>
                <a:gridCol w="487235">
                  <a:extLst>
                    <a:ext uri="{9D8B030D-6E8A-4147-A177-3AD203B41FA5}">
                      <a16:colId xmlns:a16="http://schemas.microsoft.com/office/drawing/2014/main" val="3366104195"/>
                    </a:ext>
                  </a:extLst>
                </a:gridCol>
                <a:gridCol w="487235">
                  <a:extLst>
                    <a:ext uri="{9D8B030D-6E8A-4147-A177-3AD203B41FA5}">
                      <a16:colId xmlns:a16="http://schemas.microsoft.com/office/drawing/2014/main" val="2680652777"/>
                    </a:ext>
                  </a:extLst>
                </a:gridCol>
                <a:gridCol w="591302">
                  <a:extLst>
                    <a:ext uri="{9D8B030D-6E8A-4147-A177-3AD203B41FA5}">
                      <a16:colId xmlns:a16="http://schemas.microsoft.com/office/drawing/2014/main" val="4202547903"/>
                    </a:ext>
                  </a:extLst>
                </a:gridCol>
                <a:gridCol w="466551">
                  <a:extLst>
                    <a:ext uri="{9D8B030D-6E8A-4147-A177-3AD203B41FA5}">
                      <a16:colId xmlns:a16="http://schemas.microsoft.com/office/drawing/2014/main" val="1422384714"/>
                    </a:ext>
                  </a:extLst>
                </a:gridCol>
                <a:gridCol w="37443">
                  <a:extLst>
                    <a:ext uri="{9D8B030D-6E8A-4147-A177-3AD203B41FA5}">
                      <a16:colId xmlns:a16="http://schemas.microsoft.com/office/drawing/2014/main" val="2992430637"/>
                    </a:ext>
                  </a:extLst>
                </a:gridCol>
                <a:gridCol w="487235">
                  <a:extLst>
                    <a:ext uri="{9D8B030D-6E8A-4147-A177-3AD203B41FA5}">
                      <a16:colId xmlns:a16="http://schemas.microsoft.com/office/drawing/2014/main" val="1492613709"/>
                    </a:ext>
                  </a:extLst>
                </a:gridCol>
                <a:gridCol w="487235">
                  <a:extLst>
                    <a:ext uri="{9D8B030D-6E8A-4147-A177-3AD203B41FA5}">
                      <a16:colId xmlns:a16="http://schemas.microsoft.com/office/drawing/2014/main" val="958775887"/>
                    </a:ext>
                  </a:extLst>
                </a:gridCol>
                <a:gridCol w="487235">
                  <a:extLst>
                    <a:ext uri="{9D8B030D-6E8A-4147-A177-3AD203B41FA5}">
                      <a16:colId xmlns:a16="http://schemas.microsoft.com/office/drawing/2014/main" val="66690955"/>
                    </a:ext>
                  </a:extLst>
                </a:gridCol>
                <a:gridCol w="487235">
                  <a:extLst>
                    <a:ext uri="{9D8B030D-6E8A-4147-A177-3AD203B41FA5}">
                      <a16:colId xmlns:a16="http://schemas.microsoft.com/office/drawing/2014/main" val="3270912163"/>
                    </a:ext>
                  </a:extLst>
                </a:gridCol>
                <a:gridCol w="487235">
                  <a:extLst>
                    <a:ext uri="{9D8B030D-6E8A-4147-A177-3AD203B41FA5}">
                      <a16:colId xmlns:a16="http://schemas.microsoft.com/office/drawing/2014/main" val="278246282"/>
                    </a:ext>
                  </a:extLst>
                </a:gridCol>
                <a:gridCol w="487235">
                  <a:extLst>
                    <a:ext uri="{9D8B030D-6E8A-4147-A177-3AD203B41FA5}">
                      <a16:colId xmlns:a16="http://schemas.microsoft.com/office/drawing/2014/main" val="2100100695"/>
                    </a:ext>
                  </a:extLst>
                </a:gridCol>
                <a:gridCol w="487235">
                  <a:extLst>
                    <a:ext uri="{9D8B030D-6E8A-4147-A177-3AD203B41FA5}">
                      <a16:colId xmlns:a16="http://schemas.microsoft.com/office/drawing/2014/main" val="2709752574"/>
                    </a:ext>
                  </a:extLst>
                </a:gridCol>
                <a:gridCol w="487235">
                  <a:extLst>
                    <a:ext uri="{9D8B030D-6E8A-4147-A177-3AD203B41FA5}">
                      <a16:colId xmlns:a16="http://schemas.microsoft.com/office/drawing/2014/main" val="2929244191"/>
                    </a:ext>
                  </a:extLst>
                </a:gridCol>
              </a:tblGrid>
              <a:tr h="111011">
                <a:tc>
                  <a:txBody>
                    <a:bodyPr/>
                    <a:lstStyle/>
                    <a:p>
                      <a:pPr algn="l" fontAlgn="b"/>
                      <a:endParaRPr lang="en-US" sz="800" b="0" i="0" u="none" strike="noStrike" dirty="0">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gridSpan="2">
                  <a:txBody>
                    <a:bodyPr/>
                    <a:lstStyle/>
                    <a:p>
                      <a:pPr algn="l" fontAlgn="b"/>
                      <a:r>
                        <a:rPr lang="en-US" sz="800" u="none" strike="noStrike">
                          <a:effectLst/>
                        </a:rPr>
                        <a:t>MONOTHERAPY</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hMerge="1">
                  <a:txBody>
                    <a:bodyPr/>
                    <a:lstStyle/>
                    <a:p>
                      <a:endParaRPr lang="en-US"/>
                    </a:p>
                  </a:txBody>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Life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Years</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Costs</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gridSpan="3">
                  <a:txBody>
                    <a:bodyPr/>
                    <a:lstStyle/>
                    <a:p>
                      <a:pPr algn="l" fontAlgn="b"/>
                      <a:r>
                        <a:rPr lang="en-US" sz="800" u="none" strike="noStrike">
                          <a:effectLst/>
                        </a:rPr>
                        <a:t>COMBINATION THERAPY</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hMerge="1">
                  <a:txBody>
                    <a:bodyPr/>
                    <a:lstStyle/>
                    <a:p>
                      <a:endParaRPr lang="en-US"/>
                    </a:p>
                  </a:txBody>
                  <a:tcPr/>
                </a:tc>
                <a:tc hMerge="1">
                  <a:txBody>
                    <a:bodyPr/>
                    <a:lstStyle/>
                    <a:p>
                      <a:endParaRPr lang="en-US"/>
                    </a:p>
                  </a:txBody>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Life</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Years</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Costs</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22052760"/>
                  </a:ext>
                </a:extLst>
              </a:tr>
              <a:tr h="111011">
                <a:tc>
                  <a:txBody>
                    <a:bodyPr/>
                    <a:lstStyle/>
                    <a:p>
                      <a:pPr algn="l" fontAlgn="b"/>
                      <a:r>
                        <a:rPr lang="en-US" sz="800" u="none" strike="noStrike">
                          <a:effectLst/>
                        </a:rPr>
                        <a:t>Year</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A</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B</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C</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D</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no disc</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disc</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no disc</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disc</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A</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B</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C</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D</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no disc</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disc</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no disc</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disc</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32335530"/>
                  </a:ext>
                </a:extLst>
              </a:tr>
              <a:tr h="111011">
                <a:tc>
                  <a:txBody>
                    <a:bodyPr/>
                    <a:lstStyle/>
                    <a:p>
                      <a:pPr algn="r" fontAlgn="b"/>
                      <a:r>
                        <a:rPr lang="en-US" sz="800" u="none" strike="noStrike">
                          <a:effectLst/>
                        </a:rPr>
                        <a:t>0</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1</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dirty="0">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1</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131683145"/>
                  </a:ext>
                </a:extLst>
              </a:tr>
              <a:tr h="111011">
                <a:tc>
                  <a:txBody>
                    <a:bodyPr/>
                    <a:lstStyle/>
                    <a:p>
                      <a:pPr algn="r" fontAlgn="b"/>
                      <a:r>
                        <a:rPr lang="en-US" sz="800" u="none" strike="noStrike">
                          <a:effectLst/>
                        </a:rPr>
                        <a:t>1</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0.721</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0.202</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0.067</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0.010</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0.99</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0.99</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5,463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5,153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0.858</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0.103</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0.034</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0.005</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1.00</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1.00</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7,328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6,913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69591925"/>
                  </a:ext>
                </a:extLst>
              </a:tr>
              <a:tr h="111011">
                <a:tc>
                  <a:txBody>
                    <a:bodyPr/>
                    <a:lstStyle/>
                    <a:p>
                      <a:pPr algn="r" fontAlgn="b"/>
                      <a:r>
                        <a:rPr lang="en-US" sz="800" u="none" strike="noStrike">
                          <a:effectLst/>
                        </a:rPr>
                        <a:t>2</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0.520</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0.263</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0.181</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0.036</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0.96</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0.96</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6,060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5,393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0.737</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0.169</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0.080</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0.014</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0.99</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0.99</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7,571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6,738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43148930"/>
                  </a:ext>
                </a:extLst>
              </a:tr>
              <a:tr h="111011">
                <a:tc>
                  <a:txBody>
                    <a:bodyPr/>
                    <a:lstStyle/>
                    <a:p>
                      <a:pPr algn="r" fontAlgn="b"/>
                      <a:r>
                        <a:rPr lang="en-US" sz="800" u="none" strike="noStrike">
                          <a:effectLst/>
                        </a:rPr>
                        <a:t>3</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0.376</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0.258</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0.277</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0.089</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0.91</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0.91</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6,394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5,368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0.531</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0.247</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0.178</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0.044</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0.96</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0.96</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6,002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5,040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82585175"/>
                  </a:ext>
                </a:extLst>
              </a:tr>
              <a:tr h="111011">
                <a:tc>
                  <a:txBody>
                    <a:bodyPr/>
                    <a:lstStyle/>
                    <a:p>
                      <a:pPr algn="r" fontAlgn="b"/>
                      <a:r>
                        <a:rPr lang="en-US" sz="800" u="none" strike="noStrike">
                          <a:effectLst/>
                        </a:rPr>
                        <a:t>4</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0.271</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0.226</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0.338</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0.165</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0.83</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0.83</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6,381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5,055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0.383</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0.251</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0.270</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0.096</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0.90</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0.90</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6,310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4,998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346477585"/>
                  </a:ext>
                </a:extLst>
              </a:tr>
              <a:tr h="111011">
                <a:tc>
                  <a:txBody>
                    <a:bodyPr/>
                    <a:lstStyle/>
                    <a:p>
                      <a:pPr algn="r" fontAlgn="b"/>
                      <a:r>
                        <a:rPr lang="en-US" sz="800" u="none" strike="noStrike">
                          <a:effectLst/>
                        </a:rPr>
                        <a:t>5</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0.195</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0.186</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0.364</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0.255</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dirty="0">
                          <a:effectLst/>
                        </a:rPr>
                        <a:t>0.74</a:t>
                      </a:r>
                      <a:endParaRPr lang="en-US" sz="800" b="0" i="0" u="none" strike="noStrike" dirty="0">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0.74</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6,077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4,541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0.277</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0.223</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0.330</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0.170</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0.83</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0.83</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6,305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4,712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275416813"/>
                  </a:ext>
                </a:extLst>
              </a:tr>
              <a:tr h="111011">
                <a:tc>
                  <a:txBody>
                    <a:bodyPr/>
                    <a:lstStyle/>
                    <a:p>
                      <a:pPr algn="r" fontAlgn="b"/>
                      <a:r>
                        <a:rPr lang="en-US" sz="800" u="none" strike="noStrike">
                          <a:effectLst/>
                        </a:rPr>
                        <a:t>6</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0.141</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0.147</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0.361</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0.350</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0.65</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0.65</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dirty="0">
                          <a:effectLst/>
                        </a:rPr>
                        <a:t> £      5,574 </a:t>
                      </a:r>
                      <a:endParaRPr lang="en-US" sz="800" b="0" i="0" u="none" strike="noStrike" dirty="0">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3,929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0.200</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0.185</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0.357</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0.258</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0.74</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0.74</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6,020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4,244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1317328"/>
                  </a:ext>
                </a:extLst>
              </a:tr>
              <a:tr h="111011">
                <a:tc>
                  <a:txBody>
                    <a:bodyPr/>
                    <a:lstStyle/>
                    <a:p>
                      <a:pPr algn="r" fontAlgn="b"/>
                      <a:r>
                        <a:rPr lang="en-US" sz="800" u="none" strike="noStrike">
                          <a:effectLst/>
                        </a:rPr>
                        <a:t>7</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0.102</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0.114</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0.341</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0.444</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0.56</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0.56</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4,963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3,301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0.144</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0.148</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0.357</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0.351</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0.65</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0.65</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5,537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3,682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30579307"/>
                  </a:ext>
                </a:extLst>
              </a:tr>
              <a:tr h="111011">
                <a:tc>
                  <a:txBody>
                    <a:bodyPr/>
                    <a:lstStyle/>
                    <a:p>
                      <a:pPr algn="r" fontAlgn="b"/>
                      <a:r>
                        <a:rPr lang="en-US" sz="800" u="none" strike="noStrike">
                          <a:effectLst/>
                        </a:rPr>
                        <a:t>8</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0.073</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0.087</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0.309</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0.531</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0.47</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0.47</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4,316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2,708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0.104</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0.115</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0.337</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0.444</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0.56</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0.56</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4,943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3,101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16010221"/>
                  </a:ext>
                </a:extLst>
              </a:tr>
              <a:tr h="111011">
                <a:tc>
                  <a:txBody>
                    <a:bodyPr/>
                    <a:lstStyle/>
                    <a:p>
                      <a:pPr algn="r" fontAlgn="b"/>
                      <a:r>
                        <a:rPr lang="en-US" sz="800" u="none" strike="noStrike">
                          <a:effectLst/>
                        </a:rPr>
                        <a:t>9</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0.053</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0.065</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0.272</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0.610</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0.39</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0.39</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3,682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2,179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0.075</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0.088</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0.307</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0.530</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0.47</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0.47</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4,308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2,550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65289950"/>
                  </a:ext>
                </a:extLst>
              </a:tr>
              <a:tr h="111011">
                <a:tc>
                  <a:txBody>
                    <a:bodyPr/>
                    <a:lstStyle/>
                    <a:p>
                      <a:pPr algn="r" fontAlgn="b"/>
                      <a:r>
                        <a:rPr lang="en-US" sz="800" u="none" strike="noStrike">
                          <a:effectLst/>
                        </a:rPr>
                        <a:t>10</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0.038</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0.049</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0.234</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0.679</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0.32</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0.32</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3,092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1,727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0.054</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0.066</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0.271</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0.609</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0.39</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0.39</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3,682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2,056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237714179"/>
                  </a:ext>
                </a:extLst>
              </a:tr>
              <a:tr h="111011">
                <a:tc>
                  <a:txBody>
                    <a:bodyPr/>
                    <a:lstStyle/>
                    <a:p>
                      <a:pPr algn="r" fontAlgn="b"/>
                      <a:r>
                        <a:rPr lang="en-US" sz="800" u="none" strike="noStrike">
                          <a:effectLst/>
                        </a:rPr>
                        <a:t>11</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0.028</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0.036</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0.198</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0.739</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0.26</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0.26</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2,564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1,350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0.039</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0.049</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0.234</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0.678</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0.32</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0.32</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3,098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1,632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30612371"/>
                  </a:ext>
                </a:extLst>
              </a:tr>
              <a:tr h="111011">
                <a:tc>
                  <a:txBody>
                    <a:bodyPr/>
                    <a:lstStyle/>
                    <a:p>
                      <a:pPr algn="r" fontAlgn="b"/>
                      <a:r>
                        <a:rPr lang="en-US" sz="800" u="none" strike="noStrike">
                          <a:effectLst/>
                        </a:rPr>
                        <a:t>12</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0.020</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0.026</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0.165</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0.789</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0.21</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0.21</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2,102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1,045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0.028</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0.037</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0.198</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0.737</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0.26</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0.26</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2,572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1,278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77432312"/>
                  </a:ext>
                </a:extLst>
              </a:tr>
              <a:tr h="111011">
                <a:tc>
                  <a:txBody>
                    <a:bodyPr/>
                    <a:lstStyle/>
                    <a:p>
                      <a:pPr algn="r" fontAlgn="b"/>
                      <a:r>
                        <a:rPr lang="en-US" sz="800" u="none" strike="noStrike">
                          <a:effectLst/>
                        </a:rPr>
                        <a:t>13</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0.014</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0.019</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0.136</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0.830</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0.17</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0.17</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1,708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801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0.020</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0.027</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0.165</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0.787</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0.21</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0.21</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2,111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990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37386101"/>
                  </a:ext>
                </a:extLst>
              </a:tr>
              <a:tr h="111011">
                <a:tc>
                  <a:txBody>
                    <a:bodyPr/>
                    <a:lstStyle/>
                    <a:p>
                      <a:pPr algn="r" fontAlgn="b"/>
                      <a:r>
                        <a:rPr lang="en-US" sz="800" u="none" strike="noStrike">
                          <a:effectLst/>
                        </a:rPr>
                        <a:t>14</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0.010</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0.014</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0.111</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0.865</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0.14</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0.14</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1,377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609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0.015</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0.020</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0.136</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0.829</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0.17</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0.17</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1,717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760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44743756"/>
                  </a:ext>
                </a:extLst>
              </a:tr>
              <a:tr h="111011">
                <a:tc>
                  <a:txBody>
                    <a:bodyPr/>
                    <a:lstStyle/>
                    <a:p>
                      <a:pPr algn="r" fontAlgn="b"/>
                      <a:r>
                        <a:rPr lang="en-US" sz="800" u="none" strike="noStrike">
                          <a:effectLst/>
                        </a:rPr>
                        <a:t>15</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0.007</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0.010</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0.090</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0.893</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0.11</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0.11</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1,103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460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0.011</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0.014</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0.111</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0.864</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0.14</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0.14</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1,386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578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03168916"/>
                  </a:ext>
                </a:extLst>
              </a:tr>
              <a:tr h="111011">
                <a:tc>
                  <a:txBody>
                    <a:bodyPr/>
                    <a:lstStyle/>
                    <a:p>
                      <a:pPr algn="r" fontAlgn="b"/>
                      <a:r>
                        <a:rPr lang="en-US" sz="800" u="none" strike="noStrike">
                          <a:effectLst/>
                        </a:rPr>
                        <a:t>16</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0.005</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0.008</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0.072</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0.915</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0.08</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0.08</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878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346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0.008</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0.011</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0.090</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0.892</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0.11</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0.11</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1,111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437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12784530"/>
                  </a:ext>
                </a:extLst>
              </a:tr>
              <a:tr h="111011">
                <a:tc>
                  <a:txBody>
                    <a:bodyPr/>
                    <a:lstStyle/>
                    <a:p>
                      <a:pPr algn="r" fontAlgn="b"/>
                      <a:r>
                        <a:rPr lang="en-US" sz="800" u="none" strike="noStrike">
                          <a:effectLst/>
                        </a:rPr>
                        <a:t>17</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0.004</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0.005</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0.057</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0.933</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0.07</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0.07</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695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258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0.005</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dirty="0">
                          <a:effectLst/>
                        </a:rPr>
                        <a:t>0.008</a:t>
                      </a:r>
                      <a:endParaRPr lang="en-US" sz="800" b="0" i="0" u="none" strike="noStrike" dirty="0">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0.072</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0.915</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0.09</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0.09</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885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329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80788446"/>
                  </a:ext>
                </a:extLst>
              </a:tr>
              <a:tr h="111011">
                <a:tc>
                  <a:txBody>
                    <a:bodyPr/>
                    <a:lstStyle/>
                    <a:p>
                      <a:pPr algn="r" fontAlgn="b"/>
                      <a:r>
                        <a:rPr lang="en-US" sz="800" u="none" strike="noStrike">
                          <a:effectLst/>
                        </a:rPr>
                        <a:t>18</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0.003</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0.004</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0.045</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0.948</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0.05</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0.05</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548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192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0.004</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dirty="0">
                          <a:effectLst/>
                        </a:rPr>
                        <a:t>0.006</a:t>
                      </a:r>
                      <a:endParaRPr lang="en-US" sz="800" b="0" i="0" u="none" strike="noStrike" dirty="0">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0.058</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0.933</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0.07</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0.07</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701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246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1042059"/>
                  </a:ext>
                </a:extLst>
              </a:tr>
              <a:tr h="111011">
                <a:tc>
                  <a:txBody>
                    <a:bodyPr/>
                    <a:lstStyle/>
                    <a:p>
                      <a:pPr algn="r" fontAlgn="b"/>
                      <a:r>
                        <a:rPr lang="en-US" sz="800" u="none" strike="noStrike">
                          <a:effectLst/>
                        </a:rPr>
                        <a:t>19</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0.002</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0.003</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0.036</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0.959</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0.04</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0.04</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431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142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0.003</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0.004</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0.046</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0.947</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0.05</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0.05</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553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183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88386103"/>
                  </a:ext>
                </a:extLst>
              </a:tr>
              <a:tr h="111011">
                <a:tc>
                  <a:txBody>
                    <a:bodyPr/>
                    <a:lstStyle/>
                    <a:p>
                      <a:pPr algn="r" fontAlgn="b"/>
                      <a:r>
                        <a:rPr lang="en-US" sz="800" u="none" strike="noStrike">
                          <a:effectLst/>
                        </a:rPr>
                        <a:t>20</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dirty="0">
                          <a:effectLst/>
                        </a:rPr>
                        <a:t>0.0015</a:t>
                      </a:r>
                      <a:endParaRPr lang="en-US" sz="800" b="0" i="0" u="none" strike="noStrike" dirty="0">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0.0021</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0.0282</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0.9682</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0.03</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0.03</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337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105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0.002</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0.003</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0.036</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0.959</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0.04</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0.04</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435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136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880487187"/>
                  </a:ext>
                </a:extLst>
              </a:tr>
              <a:tr h="111011">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dirty="0">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34130375"/>
                  </a:ext>
                </a:extLst>
              </a:tr>
              <a:tr h="111011">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dirty="0">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dirty="0">
                          <a:effectLst/>
                        </a:rPr>
                        <a:t>7.99</a:t>
                      </a:r>
                      <a:endParaRPr lang="en-US" sz="800" b="0" i="0" u="none" strike="noStrike" dirty="0">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dirty="0">
                          <a:effectLst/>
                        </a:rPr>
                        <a:t>7.99</a:t>
                      </a:r>
                      <a:endParaRPr lang="en-US" sz="800" b="0" i="0" u="none" strike="noStrike" dirty="0">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dirty="0">
                          <a:effectLst/>
                        </a:rPr>
                        <a:t>£63,745</a:t>
                      </a:r>
                      <a:endParaRPr lang="en-US" sz="800" b="0" i="0" u="none" strike="noStrike" dirty="0">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£44,663</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dirty="0">
                          <a:effectLst/>
                        </a:rPr>
                        <a:t>8.94</a:t>
                      </a:r>
                      <a:endParaRPr lang="en-US" sz="800" b="0" i="0" u="none" strike="noStrike" dirty="0">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8.94</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dirty="0">
                          <a:effectLst/>
                        </a:rPr>
                        <a:t>£72,575</a:t>
                      </a:r>
                      <a:endParaRPr lang="en-US" sz="800" b="0" i="0" u="none" strike="noStrike" dirty="0">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dirty="0">
                          <a:effectLst/>
                        </a:rPr>
                        <a:t>£50,602</a:t>
                      </a:r>
                      <a:endParaRPr lang="en-US" sz="800" b="0" i="0" u="none" strike="noStrike" dirty="0">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97348374"/>
                  </a:ext>
                </a:extLst>
              </a:tr>
            </a:tbl>
          </a:graphicData>
        </a:graphic>
      </p:graphicFrame>
    </p:spTree>
    <p:extLst>
      <p:ext uri="{BB962C8B-B14F-4D97-AF65-F5344CB8AC3E}">
        <p14:creationId xmlns:p14="http://schemas.microsoft.com/office/powerpoint/2010/main" val="10807788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333AD3-C2EB-E54D-B222-9E835ADE8F75}"/>
              </a:ext>
            </a:extLst>
          </p:cNvPr>
          <p:cNvSpPr>
            <a:spLocks noGrp="1"/>
          </p:cNvSpPr>
          <p:nvPr>
            <p:ph type="title"/>
          </p:nvPr>
        </p:nvSpPr>
        <p:spPr/>
        <p:txBody>
          <a:bodyPr/>
          <a:lstStyle/>
          <a:p>
            <a:r>
              <a:rPr lang="en-US" dirty="0"/>
              <a:t>Model calculations with Excel</a:t>
            </a:r>
          </a:p>
        </p:txBody>
      </p:sp>
      <p:graphicFrame>
        <p:nvGraphicFramePr>
          <p:cNvPr id="3" name="Table 2">
            <a:extLst>
              <a:ext uri="{FF2B5EF4-FFF2-40B4-BE49-F238E27FC236}">
                <a16:creationId xmlns:a16="http://schemas.microsoft.com/office/drawing/2014/main" id="{E337E356-4D1A-874A-9B12-83A910AF94A2}"/>
              </a:ext>
            </a:extLst>
          </p:cNvPr>
          <p:cNvGraphicFramePr>
            <a:graphicFrameLocks noGrp="1"/>
          </p:cNvGraphicFramePr>
          <p:nvPr>
            <p:extLst>
              <p:ext uri="{D42A27DB-BD31-4B8C-83A1-F6EECF244321}">
                <p14:modId xmlns:p14="http://schemas.microsoft.com/office/powerpoint/2010/main" val="238752161"/>
              </p:ext>
            </p:extLst>
          </p:nvPr>
        </p:nvGraphicFramePr>
        <p:xfrm>
          <a:off x="232661" y="1143000"/>
          <a:ext cx="8390344" cy="3333809"/>
        </p:xfrm>
        <a:graphic>
          <a:graphicData uri="http://schemas.openxmlformats.org/drawingml/2006/table">
            <a:tbl>
              <a:tblPr>
                <a:tableStyleId>{616DA210-FB5B-4158-B5E0-FEB733F419BA}</a:tableStyleId>
              </a:tblPr>
              <a:tblGrid>
                <a:gridCol w="274453">
                  <a:extLst>
                    <a:ext uri="{9D8B030D-6E8A-4147-A177-3AD203B41FA5}">
                      <a16:colId xmlns:a16="http://schemas.microsoft.com/office/drawing/2014/main" val="1108496255"/>
                    </a:ext>
                  </a:extLst>
                </a:gridCol>
                <a:gridCol w="960180">
                  <a:extLst>
                    <a:ext uri="{9D8B030D-6E8A-4147-A177-3AD203B41FA5}">
                      <a16:colId xmlns:a16="http://schemas.microsoft.com/office/drawing/2014/main" val="926122315"/>
                    </a:ext>
                  </a:extLst>
                </a:gridCol>
                <a:gridCol w="1010093">
                  <a:extLst>
                    <a:ext uri="{9D8B030D-6E8A-4147-A177-3AD203B41FA5}">
                      <a16:colId xmlns:a16="http://schemas.microsoft.com/office/drawing/2014/main" val="140341255"/>
                    </a:ext>
                  </a:extLst>
                </a:gridCol>
                <a:gridCol w="1020725">
                  <a:extLst>
                    <a:ext uri="{9D8B030D-6E8A-4147-A177-3AD203B41FA5}">
                      <a16:colId xmlns:a16="http://schemas.microsoft.com/office/drawing/2014/main" val="591680603"/>
                    </a:ext>
                  </a:extLst>
                </a:gridCol>
                <a:gridCol w="999461">
                  <a:extLst>
                    <a:ext uri="{9D8B030D-6E8A-4147-A177-3AD203B41FA5}">
                      <a16:colId xmlns:a16="http://schemas.microsoft.com/office/drawing/2014/main" val="3178457402"/>
                    </a:ext>
                  </a:extLst>
                </a:gridCol>
                <a:gridCol w="786809">
                  <a:extLst>
                    <a:ext uri="{9D8B030D-6E8A-4147-A177-3AD203B41FA5}">
                      <a16:colId xmlns:a16="http://schemas.microsoft.com/office/drawing/2014/main" val="3937338323"/>
                    </a:ext>
                  </a:extLst>
                </a:gridCol>
                <a:gridCol w="850605">
                  <a:extLst>
                    <a:ext uri="{9D8B030D-6E8A-4147-A177-3AD203B41FA5}">
                      <a16:colId xmlns:a16="http://schemas.microsoft.com/office/drawing/2014/main" val="1396779932"/>
                    </a:ext>
                  </a:extLst>
                </a:gridCol>
                <a:gridCol w="1743739">
                  <a:extLst>
                    <a:ext uri="{9D8B030D-6E8A-4147-A177-3AD203B41FA5}">
                      <a16:colId xmlns:a16="http://schemas.microsoft.com/office/drawing/2014/main" val="1744925397"/>
                    </a:ext>
                  </a:extLst>
                </a:gridCol>
                <a:gridCol w="744279">
                  <a:extLst>
                    <a:ext uri="{9D8B030D-6E8A-4147-A177-3AD203B41FA5}">
                      <a16:colId xmlns:a16="http://schemas.microsoft.com/office/drawing/2014/main" val="4246445818"/>
                    </a:ext>
                  </a:extLst>
                </a:gridCol>
              </a:tblGrid>
              <a:tr h="339948">
                <a:tc>
                  <a:txBody>
                    <a:bodyPr/>
                    <a:lstStyle/>
                    <a:p>
                      <a:pPr algn="l" fontAlgn="b"/>
                      <a:endParaRPr lang="en-US" sz="700" b="0" i="0" u="none" strike="noStrike" dirty="0">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dirty="0">
                          <a:effectLst/>
                        </a:rPr>
                        <a:t>MONOTHERAPY</a:t>
                      </a:r>
                      <a:endParaRPr lang="en-US" sz="700" b="0" i="0" u="none" strike="noStrike" dirty="0">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endParaRPr lang="en-US" sz="700" b="0" i="0" u="none" strike="noStrike" dirty="0">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r>
                        <a:rPr lang="en-US" sz="700" u="none" strike="noStrike">
                          <a:effectLst/>
                        </a:rPr>
                        <a:t>Life </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Years</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r>
                        <a:rPr lang="en-US" sz="700" u="none" strike="noStrike">
                          <a:effectLst/>
                        </a:rPr>
                        <a:t>Costs</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endParaRPr lang="en-US" sz="700" b="0" i="0" u="none" strike="noStrike" dirty="0">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231814351"/>
                  </a:ext>
                </a:extLst>
              </a:tr>
              <a:tr h="84986">
                <a:tc>
                  <a:txBody>
                    <a:bodyPr/>
                    <a:lstStyle/>
                    <a:p>
                      <a:pPr algn="l" fontAlgn="b"/>
                      <a:r>
                        <a:rPr lang="en-US" sz="700" u="none" strike="noStrike">
                          <a:effectLst/>
                        </a:rPr>
                        <a:t>Year</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dirty="0">
                          <a:effectLst/>
                        </a:rPr>
                        <a:t>A</a:t>
                      </a:r>
                      <a:endParaRPr lang="en-US" sz="700" b="0" i="0" u="none" strike="noStrike" dirty="0">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dirty="0">
                          <a:effectLst/>
                        </a:rPr>
                        <a:t>B</a:t>
                      </a:r>
                      <a:endParaRPr lang="en-US" sz="700" b="0" i="0" u="none" strike="noStrike" dirty="0">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C</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D</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no disc</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disc</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no disc</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disc</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14463944"/>
                  </a:ext>
                </a:extLst>
              </a:tr>
              <a:tr h="84986">
                <a:tc>
                  <a:txBody>
                    <a:bodyPr/>
                    <a:lstStyle/>
                    <a:p>
                      <a:pPr algn="l" fontAlgn="b"/>
                      <a:r>
                        <a:rPr lang="en-US" sz="700" u="none" strike="noStrike">
                          <a:effectLst/>
                        </a:rPr>
                        <a:t>0</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1</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843885415"/>
                  </a:ext>
                </a:extLst>
              </a:tr>
              <a:tr h="161801">
                <a:tc>
                  <a:txBody>
                    <a:bodyPr/>
                    <a:lstStyle/>
                    <a:p>
                      <a:pPr algn="l" fontAlgn="b"/>
                      <a:r>
                        <a:rPr lang="en-US" sz="700" u="none" strike="noStrike">
                          <a:effectLst/>
                        </a:rPr>
                        <a:t>1</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=B7*(1-tpA2B-tpA2C-tpA2D)</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=B7*tpA2B+C7*tpB2B</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=B7*tpA2C+C7*tpB2C+D7*tpC2C</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=B7*tpA2D+C7*tpB2D+D7*tpC2D+E7</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=SUM(B8:D8)</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dirty="0">
                          <a:effectLst/>
                        </a:rPr>
                        <a:t>=F8/(1+oDR)^A8</a:t>
                      </a:r>
                      <a:endParaRPr lang="en-US" sz="700" b="0" i="0" u="none" strike="noStrike" dirty="0">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=(B8*(dmca+ccca+cAZT)+C8*(dmcb+cccb+cAZT)+D8*(dmcc+cccc+cAZT))</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=H8/(1+cDR)^A8</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5304392"/>
                  </a:ext>
                </a:extLst>
              </a:tr>
              <a:tr h="161801">
                <a:tc>
                  <a:txBody>
                    <a:bodyPr/>
                    <a:lstStyle/>
                    <a:p>
                      <a:pPr algn="l" fontAlgn="b"/>
                      <a:r>
                        <a:rPr lang="en-US" sz="700" u="none" strike="noStrike">
                          <a:effectLst/>
                        </a:rPr>
                        <a:t>2</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=B8*(1-tpA2B-tpA2C-tpA2D)</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=B8*tpA2B+C8*tpB2B</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dirty="0">
                          <a:effectLst/>
                        </a:rPr>
                        <a:t>=B8*tpA2C+C8*tpB2C+D8*tpC2C</a:t>
                      </a:r>
                      <a:endParaRPr lang="en-US" sz="700" b="0" i="0" u="none" strike="noStrike" dirty="0">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=B8*tpA2D+C8*tpB2D+D8*tpC2D+E8</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=SUM(B9:D9)</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=F9/(1+oDR)^A9</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=(B9*(dmca+ccca+cAZT)+C9*(dmcb+cccb+cAZT)+D9*(dmcc+cccc+cAZT))</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=H9/(1+cDR)^A9</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6330770"/>
                  </a:ext>
                </a:extLst>
              </a:tr>
              <a:tr h="161801">
                <a:tc>
                  <a:txBody>
                    <a:bodyPr/>
                    <a:lstStyle/>
                    <a:p>
                      <a:pPr algn="l" fontAlgn="b"/>
                      <a:r>
                        <a:rPr lang="en-US" sz="700" u="none" strike="noStrike">
                          <a:effectLst/>
                        </a:rPr>
                        <a:t>3</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=B9*(1-tpA2B-tpA2C-tpA2D)</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=B9*tpA2B+C9*tpB2B</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=B9*tpA2C+C9*tpB2C+D9*tpC2C</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=B9*tpA2D+C9*tpB2D+D9*tpC2D+E9</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dirty="0">
                          <a:effectLst/>
                        </a:rPr>
                        <a:t>=SUM(B10:D10)</a:t>
                      </a:r>
                      <a:endParaRPr lang="en-US" sz="700" b="0" i="0" u="none" strike="noStrike" dirty="0">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=F10/(1+oDR)^A10</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=(B10*(dmca+ccca+cAZT)+C10*(dmcb+cccb+cAZT)+D10*(dmcc+cccc+cAZT))</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=H10/(1+cDR)^A10</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081742557"/>
                  </a:ext>
                </a:extLst>
              </a:tr>
              <a:tr h="161801">
                <a:tc>
                  <a:txBody>
                    <a:bodyPr/>
                    <a:lstStyle/>
                    <a:p>
                      <a:pPr algn="l" fontAlgn="b"/>
                      <a:r>
                        <a:rPr lang="en-US" sz="700" u="none" strike="noStrike">
                          <a:effectLst/>
                        </a:rPr>
                        <a:t>4</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=B10*(1-tpA2B-tpA2C-tpA2D)</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=B10*tpA2B+C10*tpB2B</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=B10*tpA2C+C10*tpB2C+D10*tpC2C</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=B10*tpA2D+C10*tpB2D+D10*tpC2D+E10</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=SUM(B11:D11)</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=F11/(1+oDR)^A11</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=(B11*(dmca+ccca+cAZT)+C11*(dmcb+cccb+cAZT)+D11*(dmcc+cccc+cAZT))</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=H11/(1+cDR)^A11</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71831632"/>
                  </a:ext>
                </a:extLst>
              </a:tr>
              <a:tr h="161801">
                <a:tc>
                  <a:txBody>
                    <a:bodyPr/>
                    <a:lstStyle/>
                    <a:p>
                      <a:pPr algn="l" fontAlgn="b"/>
                      <a:r>
                        <a:rPr lang="en-US" sz="700" u="none" strike="noStrike">
                          <a:effectLst/>
                        </a:rPr>
                        <a:t>5</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=B11*(1-tpA2B-tpA2C-tpA2D)</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=B11*tpA2B+C11*tpB2B</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=B11*tpA2C+C11*tpB2C+D11*tpC2C</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=B11*tpA2D+C11*tpB2D+D11*tpC2D+E11</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dirty="0">
                          <a:effectLst/>
                        </a:rPr>
                        <a:t>=SUM(B12:D12)</a:t>
                      </a:r>
                      <a:endParaRPr lang="en-US" sz="700" b="0" i="0" u="none" strike="noStrike" dirty="0">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=F12/(1+oDR)^A12</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=(B12*(dmca+ccca+cAZT)+C12*(dmcb+cccb+cAZT)+D12*(dmcc+cccc+cAZT))</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dirty="0">
                          <a:effectLst/>
                        </a:rPr>
                        <a:t>=H12/(1+cDR)^A12</a:t>
                      </a:r>
                      <a:endParaRPr lang="en-US" sz="700" b="0" i="0" u="none" strike="noStrike" dirty="0">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759560680"/>
                  </a:ext>
                </a:extLst>
              </a:tr>
              <a:tr h="161801">
                <a:tc>
                  <a:txBody>
                    <a:bodyPr/>
                    <a:lstStyle/>
                    <a:p>
                      <a:pPr algn="l" fontAlgn="b"/>
                      <a:r>
                        <a:rPr lang="en-US" sz="700" u="none" strike="noStrike">
                          <a:effectLst/>
                        </a:rPr>
                        <a:t>6</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=B12*(1-tpA2B-tpA2C-tpA2D)</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=B12*tpA2B+C12*tpB2B</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=B12*tpA2C+C12*tpB2C+D12*tpC2C</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=B12*tpA2D+C12*tpB2D+D12*tpC2D+E12</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dirty="0">
                          <a:effectLst/>
                        </a:rPr>
                        <a:t>=SUM(B13:D13)</a:t>
                      </a:r>
                      <a:endParaRPr lang="en-US" sz="700" b="0" i="0" u="none" strike="noStrike" dirty="0">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dirty="0">
                          <a:effectLst/>
                        </a:rPr>
                        <a:t>=F13/(1+oDR)^A13</a:t>
                      </a:r>
                      <a:endParaRPr lang="en-US" sz="700" b="0" i="0" u="none" strike="noStrike" dirty="0">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dirty="0">
                          <a:effectLst/>
                        </a:rPr>
                        <a:t>=(B13*(</a:t>
                      </a:r>
                      <a:r>
                        <a:rPr lang="en-US" sz="700" u="none" strike="noStrike" dirty="0" err="1">
                          <a:effectLst/>
                        </a:rPr>
                        <a:t>dmca+ccca+cAZT</a:t>
                      </a:r>
                      <a:r>
                        <a:rPr lang="en-US" sz="700" u="none" strike="noStrike" dirty="0">
                          <a:effectLst/>
                        </a:rPr>
                        <a:t>)+C13*(</a:t>
                      </a:r>
                      <a:r>
                        <a:rPr lang="en-US" sz="700" u="none" strike="noStrike" dirty="0" err="1">
                          <a:effectLst/>
                        </a:rPr>
                        <a:t>dmcb+cccb+cAZT</a:t>
                      </a:r>
                      <a:r>
                        <a:rPr lang="en-US" sz="700" u="none" strike="noStrike" dirty="0">
                          <a:effectLst/>
                        </a:rPr>
                        <a:t>)+D13*(</a:t>
                      </a:r>
                      <a:r>
                        <a:rPr lang="en-US" sz="700" u="none" strike="noStrike" dirty="0" err="1">
                          <a:effectLst/>
                        </a:rPr>
                        <a:t>dmcc+cccc+cAZT</a:t>
                      </a:r>
                      <a:r>
                        <a:rPr lang="en-US" sz="700" u="none" strike="noStrike" dirty="0">
                          <a:effectLst/>
                        </a:rPr>
                        <a:t>))</a:t>
                      </a:r>
                      <a:endParaRPr lang="en-US" sz="700" b="0" i="0" u="none" strike="noStrike" dirty="0">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dirty="0">
                          <a:effectLst/>
                        </a:rPr>
                        <a:t>=H13/(1+cDR)^A13</a:t>
                      </a:r>
                      <a:endParaRPr lang="en-US" sz="700" b="0" i="0" u="none" strike="noStrike" dirty="0">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117690346"/>
                  </a:ext>
                </a:extLst>
              </a:tr>
              <a:tr h="161801">
                <a:tc>
                  <a:txBody>
                    <a:bodyPr/>
                    <a:lstStyle/>
                    <a:p>
                      <a:pPr algn="l" fontAlgn="b"/>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endParaRPr lang="en-US" sz="700" b="0" i="0" u="none" strike="noStrike" dirty="0">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endParaRPr lang="en-US" sz="700" b="0" i="0" u="none" strike="noStrike" dirty="0">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endParaRPr lang="en-US" sz="700" b="0" i="0" u="none" strike="noStrike" dirty="0">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565939349"/>
                  </a:ext>
                </a:extLst>
              </a:tr>
              <a:tr h="161801">
                <a:tc>
                  <a:txBody>
                    <a:bodyPr/>
                    <a:lstStyle/>
                    <a:p>
                      <a:pPr algn="l" fontAlgn="b"/>
                      <a:r>
                        <a:rPr lang="en-US" sz="700" u="none" strike="noStrike">
                          <a:effectLst/>
                        </a:rPr>
                        <a:t>16</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=B22*(1-tpA2B-tpA2C-tpA2D)</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=B22*tpA2B+C22*tpB2B</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=B22*tpA2C+C22*tpB2C+D22*tpC2C</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=B22*tpA2D+C22*tpB2D+D22*tpC2D+E22</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=SUM(B23:D23)</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=F23/(1+oDR)^A23</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dirty="0">
                          <a:effectLst/>
                        </a:rPr>
                        <a:t>=(B23*(</a:t>
                      </a:r>
                      <a:r>
                        <a:rPr lang="en-US" sz="700" u="none" strike="noStrike" dirty="0" err="1">
                          <a:effectLst/>
                        </a:rPr>
                        <a:t>dmca+ccca+cAZT</a:t>
                      </a:r>
                      <a:r>
                        <a:rPr lang="en-US" sz="700" u="none" strike="noStrike" dirty="0">
                          <a:effectLst/>
                        </a:rPr>
                        <a:t>)+C23*(</a:t>
                      </a:r>
                      <a:r>
                        <a:rPr lang="en-US" sz="700" u="none" strike="noStrike" dirty="0" err="1">
                          <a:effectLst/>
                        </a:rPr>
                        <a:t>dmcb+cccb+cAZT</a:t>
                      </a:r>
                      <a:r>
                        <a:rPr lang="en-US" sz="700" u="none" strike="noStrike" dirty="0">
                          <a:effectLst/>
                        </a:rPr>
                        <a:t>)+D23*(</a:t>
                      </a:r>
                      <a:r>
                        <a:rPr lang="en-US" sz="700" u="none" strike="noStrike" dirty="0" err="1">
                          <a:effectLst/>
                        </a:rPr>
                        <a:t>dmcc+cccc+cAZT</a:t>
                      </a:r>
                      <a:r>
                        <a:rPr lang="en-US" sz="700" u="none" strike="noStrike" dirty="0">
                          <a:effectLst/>
                        </a:rPr>
                        <a:t>))</a:t>
                      </a:r>
                      <a:endParaRPr lang="en-US" sz="700" b="0" i="0" u="none" strike="noStrike" dirty="0">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dirty="0">
                          <a:effectLst/>
                        </a:rPr>
                        <a:t>=H23/(1+cDR)^A23</a:t>
                      </a:r>
                      <a:endParaRPr lang="en-US" sz="700" b="0" i="0" u="none" strike="noStrike" dirty="0">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065068646"/>
                  </a:ext>
                </a:extLst>
              </a:tr>
              <a:tr h="161801">
                <a:tc>
                  <a:txBody>
                    <a:bodyPr/>
                    <a:lstStyle/>
                    <a:p>
                      <a:pPr algn="l" fontAlgn="b"/>
                      <a:r>
                        <a:rPr lang="en-US" sz="700" u="none" strike="noStrike">
                          <a:effectLst/>
                        </a:rPr>
                        <a:t>17</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=B23*(1-tpA2B-tpA2C-tpA2D)</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=B23*tpA2B+C23*tpB2B</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=B23*tpA2C+C23*tpB2C+D23*tpC2C</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=B23*tpA2D+C23*tpB2D+D23*tpC2D+E23</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=SUM(B24:D24)</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=F24/(1+oDR)^A24</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=(B24*(dmca+ccca+cAZT)+C24*(dmcb+cccb+cAZT)+D24*(dmcc+cccc+cAZT))</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=H24/(1+cDR)^A24</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963451848"/>
                  </a:ext>
                </a:extLst>
              </a:tr>
              <a:tr h="161801">
                <a:tc>
                  <a:txBody>
                    <a:bodyPr/>
                    <a:lstStyle/>
                    <a:p>
                      <a:pPr algn="l" fontAlgn="b"/>
                      <a:r>
                        <a:rPr lang="en-US" sz="700" u="none" strike="noStrike">
                          <a:effectLst/>
                        </a:rPr>
                        <a:t>18</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=B24*(1-tpA2B-tpA2C-tpA2D)</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=B24*tpA2B+C24*tpB2B</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=B24*tpA2C+C24*tpB2C+D24*tpC2C</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=B24*tpA2D+C24*tpB2D+D24*tpC2D+E24</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=SUM(B25:D25)</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=F25/(1+oDR)^A25</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dirty="0">
                          <a:effectLst/>
                        </a:rPr>
                        <a:t>=(B25*(</a:t>
                      </a:r>
                      <a:r>
                        <a:rPr lang="en-US" sz="700" u="none" strike="noStrike" dirty="0" err="1">
                          <a:effectLst/>
                        </a:rPr>
                        <a:t>dmca+ccca+cAZT</a:t>
                      </a:r>
                      <a:r>
                        <a:rPr lang="en-US" sz="700" u="none" strike="noStrike" dirty="0">
                          <a:effectLst/>
                        </a:rPr>
                        <a:t>)+C25*(</a:t>
                      </a:r>
                      <a:r>
                        <a:rPr lang="en-US" sz="700" u="none" strike="noStrike" dirty="0" err="1">
                          <a:effectLst/>
                        </a:rPr>
                        <a:t>dmcb+cccb+cAZT</a:t>
                      </a:r>
                      <a:r>
                        <a:rPr lang="en-US" sz="700" u="none" strike="noStrike" dirty="0">
                          <a:effectLst/>
                        </a:rPr>
                        <a:t>)+D25*(</a:t>
                      </a:r>
                      <a:r>
                        <a:rPr lang="en-US" sz="700" u="none" strike="noStrike" dirty="0" err="1">
                          <a:effectLst/>
                        </a:rPr>
                        <a:t>dmcc+cccc+cAZT</a:t>
                      </a:r>
                      <a:r>
                        <a:rPr lang="en-US" sz="700" u="none" strike="noStrike" dirty="0">
                          <a:effectLst/>
                        </a:rPr>
                        <a:t>))</a:t>
                      </a:r>
                      <a:endParaRPr lang="en-US" sz="700" b="0" i="0" u="none" strike="noStrike" dirty="0">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=H25/(1+cDR)^A25</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16665393"/>
                  </a:ext>
                </a:extLst>
              </a:tr>
              <a:tr h="161801">
                <a:tc>
                  <a:txBody>
                    <a:bodyPr/>
                    <a:lstStyle/>
                    <a:p>
                      <a:pPr algn="l" fontAlgn="b"/>
                      <a:r>
                        <a:rPr lang="en-US" sz="700" u="none" strike="noStrike">
                          <a:effectLst/>
                        </a:rPr>
                        <a:t>19</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=B25*(1-tpA2B-tpA2C-tpA2D)</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=B25*tpA2B+C25*tpB2B</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=B25*tpA2C+C25*tpB2C+D25*tpC2C</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=B25*tpA2D+C25*tpB2D+D25*tpC2D+E25</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=SUM(B26:D26)</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=F26/(1+oDR)^A26</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dirty="0">
                          <a:effectLst/>
                        </a:rPr>
                        <a:t>=(B26*(</a:t>
                      </a:r>
                      <a:r>
                        <a:rPr lang="en-US" sz="700" u="none" strike="noStrike" dirty="0" err="1">
                          <a:effectLst/>
                        </a:rPr>
                        <a:t>dmca+ccca+cAZT</a:t>
                      </a:r>
                      <a:r>
                        <a:rPr lang="en-US" sz="700" u="none" strike="noStrike" dirty="0">
                          <a:effectLst/>
                        </a:rPr>
                        <a:t>)+C26*(</a:t>
                      </a:r>
                      <a:r>
                        <a:rPr lang="en-US" sz="700" u="none" strike="noStrike" dirty="0" err="1">
                          <a:effectLst/>
                        </a:rPr>
                        <a:t>dmcb+cccb+cAZT</a:t>
                      </a:r>
                      <a:r>
                        <a:rPr lang="en-US" sz="700" u="none" strike="noStrike" dirty="0">
                          <a:effectLst/>
                        </a:rPr>
                        <a:t>)+D26*(</a:t>
                      </a:r>
                      <a:r>
                        <a:rPr lang="en-US" sz="700" u="none" strike="noStrike" dirty="0" err="1">
                          <a:effectLst/>
                        </a:rPr>
                        <a:t>dmcc+cccc+cAZT</a:t>
                      </a:r>
                      <a:r>
                        <a:rPr lang="en-US" sz="700" u="none" strike="noStrike" dirty="0">
                          <a:effectLst/>
                        </a:rPr>
                        <a:t>))</a:t>
                      </a:r>
                      <a:endParaRPr lang="en-US" sz="700" b="0" i="0" u="none" strike="noStrike" dirty="0">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dirty="0">
                          <a:effectLst/>
                        </a:rPr>
                        <a:t>=H26/(1+cDR)^A26</a:t>
                      </a:r>
                      <a:endParaRPr lang="en-US" sz="700" b="0" i="0" u="none" strike="noStrike" dirty="0">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77088059"/>
                  </a:ext>
                </a:extLst>
              </a:tr>
              <a:tr h="161801">
                <a:tc>
                  <a:txBody>
                    <a:bodyPr/>
                    <a:lstStyle/>
                    <a:p>
                      <a:pPr algn="l" fontAlgn="b"/>
                      <a:r>
                        <a:rPr lang="en-US" sz="700" u="none" strike="noStrike">
                          <a:effectLst/>
                        </a:rPr>
                        <a:t>20</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=B26*(1-tpA2B-tpA2C-tpA2D)</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=B26*tpA2B+C26*tpB2B</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=B26*tpA2C+C26*tpB2C+D26*tpC2C</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=B26*tpA2D+C26*tpB2D+D26*tpC2D+E26</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=SUM(B27:D27)</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=F27/(1+oDR)^A27</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dirty="0">
                          <a:effectLst/>
                        </a:rPr>
                        <a:t>=(B27*(</a:t>
                      </a:r>
                      <a:r>
                        <a:rPr lang="en-US" sz="700" u="none" strike="noStrike" dirty="0" err="1">
                          <a:effectLst/>
                        </a:rPr>
                        <a:t>dmca+ccca+cAZT</a:t>
                      </a:r>
                      <a:r>
                        <a:rPr lang="en-US" sz="700" u="none" strike="noStrike" dirty="0">
                          <a:effectLst/>
                        </a:rPr>
                        <a:t>)+C27*(</a:t>
                      </a:r>
                      <a:r>
                        <a:rPr lang="en-US" sz="700" u="none" strike="noStrike" dirty="0" err="1">
                          <a:effectLst/>
                        </a:rPr>
                        <a:t>dmcb+cccb+cAZT</a:t>
                      </a:r>
                      <a:r>
                        <a:rPr lang="en-US" sz="700" u="none" strike="noStrike" dirty="0">
                          <a:effectLst/>
                        </a:rPr>
                        <a:t>)+D27*(</a:t>
                      </a:r>
                      <a:r>
                        <a:rPr lang="en-US" sz="700" u="none" strike="noStrike" dirty="0" err="1">
                          <a:effectLst/>
                        </a:rPr>
                        <a:t>dmcc+cccc+cAZT</a:t>
                      </a:r>
                      <a:r>
                        <a:rPr lang="en-US" sz="700" u="none" strike="noStrike" dirty="0">
                          <a:effectLst/>
                        </a:rPr>
                        <a:t>))</a:t>
                      </a:r>
                      <a:endParaRPr lang="en-US" sz="700" b="0" i="0" u="none" strike="noStrike" dirty="0">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dirty="0">
                          <a:effectLst/>
                        </a:rPr>
                        <a:t>=H27/(1+cDR)^A27</a:t>
                      </a:r>
                      <a:endParaRPr lang="en-US" sz="700" b="0" i="0" u="none" strike="noStrike" dirty="0">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758735508"/>
                  </a:ext>
                </a:extLst>
              </a:tr>
              <a:tr h="84986">
                <a:tc>
                  <a:txBody>
                    <a:bodyPr/>
                    <a:lstStyle/>
                    <a:p>
                      <a:pPr algn="l" fontAlgn="b"/>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endParaRPr lang="en-US" sz="700" b="0" i="0" u="none" strike="noStrike" dirty="0">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endParaRPr lang="en-US" sz="700" b="0" i="0" u="none" strike="noStrike" dirty="0">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824873525"/>
                  </a:ext>
                </a:extLst>
              </a:tr>
              <a:tr h="84986">
                <a:tc>
                  <a:txBody>
                    <a:bodyPr/>
                    <a:lstStyle/>
                    <a:p>
                      <a:pPr algn="l" fontAlgn="b"/>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=SUM(F8:F27)</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=SUM(G8:G27)</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dirty="0">
                          <a:effectLst/>
                        </a:rPr>
                        <a:t>=SUM(H8:H27)</a:t>
                      </a:r>
                      <a:endParaRPr lang="en-US" sz="700" b="0" i="0" u="none" strike="noStrike" dirty="0">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dirty="0">
                          <a:effectLst/>
                        </a:rPr>
                        <a:t>=SUM(I8:I27)</a:t>
                      </a:r>
                      <a:endParaRPr lang="en-US" sz="700" b="0" i="0" u="none" strike="noStrike" dirty="0">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65307551"/>
                  </a:ext>
                </a:extLst>
              </a:tr>
            </a:tbl>
          </a:graphicData>
        </a:graphic>
      </p:graphicFrame>
    </p:spTree>
    <p:extLst>
      <p:ext uri="{BB962C8B-B14F-4D97-AF65-F5344CB8AC3E}">
        <p14:creationId xmlns:p14="http://schemas.microsoft.com/office/powerpoint/2010/main" val="7981858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74C5DB-EB66-A249-B83E-6E06FAD26A59}"/>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376DD912-AAF9-024F-83A4-636420B3D28E}"/>
              </a:ext>
            </a:extLst>
          </p:cNvPr>
          <p:cNvSpPr>
            <a:spLocks noGrp="1"/>
          </p:cNvSpPr>
          <p:nvPr>
            <p:ph idx="1"/>
          </p:nvPr>
        </p:nvSpPr>
        <p:spPr/>
        <p:txBody>
          <a:bodyPr/>
          <a:lstStyle/>
          <a:p>
            <a:r>
              <a:rPr lang="en-US" dirty="0"/>
              <a:t>Introduction</a:t>
            </a:r>
          </a:p>
          <a:p>
            <a:r>
              <a:rPr lang="en-US" dirty="0"/>
              <a:t>Basic model taxonomy</a:t>
            </a:r>
          </a:p>
          <a:p>
            <a:r>
              <a:rPr lang="en-US" dirty="0"/>
              <a:t>Simple Markov cohort models</a:t>
            </a:r>
          </a:p>
          <a:p>
            <a:r>
              <a:rPr lang="en-US" dirty="0"/>
              <a:t>Partitioned survival models</a:t>
            </a:r>
          </a:p>
          <a:p>
            <a:r>
              <a:rPr lang="en-US" dirty="0"/>
              <a:t>Time-varying state-transition models</a:t>
            </a:r>
          </a:p>
          <a:p>
            <a:r>
              <a:rPr lang="en-US" dirty="0"/>
              <a:t>Decision analysis</a:t>
            </a:r>
          </a:p>
          <a:p>
            <a:r>
              <a:rPr lang="en-US" dirty="0"/>
              <a:t>Summary</a:t>
            </a:r>
          </a:p>
        </p:txBody>
      </p:sp>
    </p:spTree>
    <p:extLst>
      <p:ext uri="{BB962C8B-B14F-4D97-AF65-F5344CB8AC3E}">
        <p14:creationId xmlns:p14="http://schemas.microsoft.com/office/powerpoint/2010/main" val="24662056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Define transition matrix with monotherapy</a:t>
            </a:r>
          </a:p>
        </p:txBody>
      </p:sp>
      <p:sp>
        <p:nvSpPr>
          <p:cNvPr id="4" name="Rectangle 3">
            <a:extLst>
              <a:ext uri="{FF2B5EF4-FFF2-40B4-BE49-F238E27FC236}">
                <a16:creationId xmlns:a16="http://schemas.microsoft.com/office/drawing/2014/main" id="{EC229B6D-C921-3346-A6C1-B95A7F560BC2}"/>
              </a:ext>
            </a:extLst>
          </p:cNvPr>
          <p:cNvSpPr/>
          <p:nvPr/>
        </p:nvSpPr>
        <p:spPr>
          <a:xfrm>
            <a:off x="647700" y="1240357"/>
            <a:ext cx="7952290" cy="938719"/>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transitions_mono</a:t>
            </a:r>
            <a:r>
              <a:rPr lang="en-US" sz="1100" dirty="0">
                <a:latin typeface="Lucida Console" panose="020B0609040504020204" pitchFamily="49" charset="0"/>
              </a:rPr>
              <a:t> &lt;- matrix(c(0.721, 0.202, 0.067, 0.010,</a:t>
            </a:r>
          </a:p>
          <a:p>
            <a:r>
              <a:rPr lang="en-US" sz="1100" dirty="0">
                <a:latin typeface="Lucida Console" panose="020B0609040504020204" pitchFamily="49" charset="0"/>
              </a:rPr>
              <a:t>                             0,     0.581, 0.407, 0.012,</a:t>
            </a:r>
          </a:p>
          <a:p>
            <a:r>
              <a:rPr lang="en-US" sz="1100" dirty="0">
                <a:latin typeface="Lucida Console" panose="020B0609040504020204" pitchFamily="49" charset="0"/>
              </a:rPr>
              <a:t>                             0,     0,     0.750, 0.250,</a:t>
            </a:r>
          </a:p>
          <a:p>
            <a:r>
              <a:rPr lang="en-US" sz="1100" dirty="0">
                <a:latin typeface="Lucida Console" panose="020B0609040504020204" pitchFamily="49" charset="0"/>
              </a:rPr>
              <a:t>                             0,     0,     0,     1     ), </a:t>
            </a:r>
          </a:p>
          <a:p>
            <a:r>
              <a:rPr lang="en-US" sz="1100" dirty="0">
                <a:latin typeface="Lucida Console" panose="020B0609040504020204" pitchFamily="49" charset="0"/>
              </a:rPr>
              <a:t>                             </a:t>
            </a:r>
            <a:r>
              <a:rPr lang="en-US" sz="1100" dirty="0" err="1">
                <a:latin typeface="Lucida Console" panose="020B0609040504020204" pitchFamily="49" charset="0"/>
              </a:rPr>
              <a:t>ncol</a:t>
            </a:r>
            <a:r>
              <a:rPr lang="en-US" sz="1100" dirty="0">
                <a:latin typeface="Lucida Console" panose="020B0609040504020204" pitchFamily="49" charset="0"/>
              </a:rPr>
              <a:t> = 4, </a:t>
            </a:r>
            <a:r>
              <a:rPr lang="en-US" sz="1100" dirty="0" err="1">
                <a:latin typeface="Lucida Console" panose="020B0609040504020204" pitchFamily="49" charset="0"/>
              </a:rPr>
              <a:t>nrow</a:t>
            </a:r>
            <a:r>
              <a:rPr lang="en-US" sz="1100" dirty="0">
                <a:latin typeface="Lucida Console" panose="020B0609040504020204" pitchFamily="49" charset="0"/>
              </a:rPr>
              <a:t> = 4, </a:t>
            </a:r>
            <a:r>
              <a:rPr lang="en-US" sz="1100" dirty="0" err="1">
                <a:latin typeface="Lucida Console" panose="020B0609040504020204" pitchFamily="49" charset="0"/>
              </a:rPr>
              <a:t>byrow</a:t>
            </a:r>
            <a:r>
              <a:rPr lang="en-US" sz="1100" dirty="0">
                <a:latin typeface="Lucida Console" panose="020B0609040504020204" pitchFamily="49" charset="0"/>
              </a:rPr>
              <a:t> = TRUE)</a:t>
            </a:r>
          </a:p>
        </p:txBody>
      </p:sp>
      <p:sp>
        <p:nvSpPr>
          <p:cNvPr id="7" name="Rectangle 6">
            <a:extLst>
              <a:ext uri="{FF2B5EF4-FFF2-40B4-BE49-F238E27FC236}">
                <a16:creationId xmlns:a16="http://schemas.microsoft.com/office/drawing/2014/main" id="{CD314512-4E65-EE45-B10D-F70CFE384B7C}"/>
              </a:ext>
            </a:extLst>
          </p:cNvPr>
          <p:cNvSpPr/>
          <p:nvPr/>
        </p:nvSpPr>
        <p:spPr>
          <a:xfrm>
            <a:off x="647700" y="2608987"/>
            <a:ext cx="4572000" cy="1107996"/>
          </a:xfrm>
          <a:prstGeom prst="rect">
            <a:avLst/>
          </a:prstGeom>
        </p:spPr>
        <p:txBody>
          <a:bodyPr>
            <a:spAutoFit/>
          </a:bodyPr>
          <a:lstStyle/>
          <a:p>
            <a:r>
              <a:rPr lang="en-US" sz="1100" dirty="0">
                <a:latin typeface="Lucida Console" panose="020B0609040504020204" pitchFamily="49" charset="0"/>
              </a:rPr>
              <a:t>&gt; </a:t>
            </a:r>
            <a:r>
              <a:rPr lang="en-US" sz="1100" dirty="0" err="1">
                <a:latin typeface="Lucida Console" panose="020B0609040504020204" pitchFamily="49" charset="0"/>
              </a:rPr>
              <a:t>transitions_mono</a:t>
            </a:r>
            <a:endParaRPr lang="en-US" sz="1100" dirty="0">
              <a:latin typeface="Lucida Console" panose="020B0609040504020204" pitchFamily="49" charset="0"/>
            </a:endParaRPr>
          </a:p>
          <a:p>
            <a:r>
              <a:rPr lang="en-US" sz="1100" dirty="0">
                <a:latin typeface="Lucida Console" panose="020B0609040504020204" pitchFamily="49" charset="0"/>
              </a:rPr>
              <a:t>      [,1]  [,2]  [,3]  [,4]</a:t>
            </a:r>
          </a:p>
          <a:p>
            <a:r>
              <a:rPr lang="en-US" sz="1100" dirty="0">
                <a:latin typeface="Lucida Console" panose="020B0609040504020204" pitchFamily="49" charset="0"/>
              </a:rPr>
              <a:t>[1,] 0.721 0.202 0.067 0.010</a:t>
            </a:r>
          </a:p>
          <a:p>
            <a:r>
              <a:rPr lang="en-US" sz="1100" dirty="0">
                <a:latin typeface="Lucida Console" panose="020B0609040504020204" pitchFamily="49" charset="0"/>
              </a:rPr>
              <a:t>[2,] 0.000 0.581 0.407 0.012</a:t>
            </a:r>
          </a:p>
          <a:p>
            <a:r>
              <a:rPr lang="en-US" sz="1100" dirty="0">
                <a:latin typeface="Lucida Console" panose="020B0609040504020204" pitchFamily="49" charset="0"/>
              </a:rPr>
              <a:t>[3,] 0.000 0.000 0.750 0.250</a:t>
            </a:r>
          </a:p>
          <a:p>
            <a:r>
              <a:rPr lang="en-US" sz="1100" dirty="0">
                <a:latin typeface="Lucida Console" panose="020B0609040504020204" pitchFamily="49" charset="0"/>
              </a:rPr>
              <a:t>[4,] 0.000 0.000 0.000 1.000</a:t>
            </a:r>
          </a:p>
        </p:txBody>
      </p:sp>
    </p:spTree>
    <p:extLst>
      <p:ext uri="{BB962C8B-B14F-4D97-AF65-F5344CB8AC3E}">
        <p14:creationId xmlns:p14="http://schemas.microsoft.com/office/powerpoint/2010/main" val="3021264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Relative risk and transition matrix with combination therapy</a:t>
            </a:r>
          </a:p>
        </p:txBody>
      </p:sp>
      <p:sp>
        <p:nvSpPr>
          <p:cNvPr id="5" name="Rectangle 4">
            <a:extLst>
              <a:ext uri="{FF2B5EF4-FFF2-40B4-BE49-F238E27FC236}">
                <a16:creationId xmlns:a16="http://schemas.microsoft.com/office/drawing/2014/main" id="{8BB84425-E027-BB45-9732-176EA7CDED9A}"/>
              </a:ext>
            </a:extLst>
          </p:cNvPr>
          <p:cNvSpPr/>
          <p:nvPr/>
        </p:nvSpPr>
        <p:spPr>
          <a:xfrm>
            <a:off x="612977" y="1243390"/>
            <a:ext cx="7952289" cy="1277273"/>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RR&lt;-0.509</a:t>
            </a:r>
          </a:p>
          <a:p>
            <a:endParaRPr lang="en-US" sz="1100" dirty="0">
              <a:latin typeface="Lucida Console" panose="020B0609040504020204" pitchFamily="49" charset="0"/>
            </a:endParaRPr>
          </a:p>
          <a:p>
            <a:r>
              <a:rPr lang="en-US" sz="1100" dirty="0" err="1">
                <a:latin typeface="Lucida Console" panose="020B0609040504020204" pitchFamily="49" charset="0"/>
              </a:rPr>
              <a:t>transitions_combi</a:t>
            </a:r>
            <a:r>
              <a:rPr lang="en-US" sz="1100" dirty="0">
                <a:latin typeface="Lucida Console" panose="020B0609040504020204" pitchFamily="49" charset="0"/>
              </a:rPr>
              <a:t> &lt;- matrix(c((1-0.202*RR-0.067*RR-0.010*RR), 0.202*RR, 0.067*RR, 0.010*RR,</a:t>
            </a:r>
          </a:p>
          <a:p>
            <a:r>
              <a:rPr lang="en-US" sz="1100" dirty="0">
                <a:latin typeface="Lucida Console" panose="020B0609040504020204" pitchFamily="49" charset="0"/>
              </a:rPr>
              <a:t>                                      0, (1-0.407*RR-0.012*RR), 0.407*RR, 0.012*RR,</a:t>
            </a:r>
          </a:p>
          <a:p>
            <a:r>
              <a:rPr lang="en-US" sz="1100" dirty="0">
                <a:latin typeface="Lucida Console" panose="020B0609040504020204" pitchFamily="49" charset="0"/>
              </a:rPr>
              <a:t>                                      0, 0, (1-0.250*RR), 0.250*RR,</a:t>
            </a:r>
          </a:p>
          <a:p>
            <a:r>
              <a:rPr lang="en-US" sz="1100" dirty="0">
                <a:latin typeface="Lucida Console" panose="020B0609040504020204" pitchFamily="49" charset="0"/>
              </a:rPr>
              <a:t>                                      0, 0, 0, 1),</a:t>
            </a:r>
          </a:p>
          <a:p>
            <a:r>
              <a:rPr lang="en-US" sz="1100" dirty="0">
                <a:latin typeface="Lucida Console" panose="020B0609040504020204" pitchFamily="49" charset="0"/>
              </a:rPr>
              <a:t>                                      </a:t>
            </a:r>
            <a:r>
              <a:rPr lang="en-US" sz="1100" dirty="0" err="1">
                <a:latin typeface="Lucida Console" panose="020B0609040504020204" pitchFamily="49" charset="0"/>
              </a:rPr>
              <a:t>ncol</a:t>
            </a:r>
            <a:r>
              <a:rPr lang="en-US" sz="1100" dirty="0">
                <a:latin typeface="Lucida Console" panose="020B0609040504020204" pitchFamily="49" charset="0"/>
              </a:rPr>
              <a:t> = 4, </a:t>
            </a:r>
            <a:r>
              <a:rPr lang="en-US" sz="1100" dirty="0" err="1">
                <a:latin typeface="Lucida Console" panose="020B0609040504020204" pitchFamily="49" charset="0"/>
              </a:rPr>
              <a:t>nrow</a:t>
            </a:r>
            <a:r>
              <a:rPr lang="en-US" sz="1100" dirty="0">
                <a:latin typeface="Lucida Console" panose="020B0609040504020204" pitchFamily="49" charset="0"/>
              </a:rPr>
              <a:t> = 4, </a:t>
            </a:r>
            <a:r>
              <a:rPr lang="en-US" sz="1100" dirty="0" err="1">
                <a:latin typeface="Lucida Console" panose="020B0609040504020204" pitchFamily="49" charset="0"/>
              </a:rPr>
              <a:t>byrow</a:t>
            </a:r>
            <a:r>
              <a:rPr lang="en-US" sz="1100" dirty="0">
                <a:latin typeface="Lucida Console" panose="020B0609040504020204" pitchFamily="49" charset="0"/>
              </a:rPr>
              <a:t> = TRUE)</a:t>
            </a:r>
          </a:p>
        </p:txBody>
      </p:sp>
      <p:sp>
        <p:nvSpPr>
          <p:cNvPr id="3" name="Rectangle 2">
            <a:extLst>
              <a:ext uri="{FF2B5EF4-FFF2-40B4-BE49-F238E27FC236}">
                <a16:creationId xmlns:a16="http://schemas.microsoft.com/office/drawing/2014/main" id="{32F297BE-8A0D-CB44-9CA0-D12F9B2F9614}"/>
              </a:ext>
            </a:extLst>
          </p:cNvPr>
          <p:cNvSpPr/>
          <p:nvPr/>
        </p:nvSpPr>
        <p:spPr>
          <a:xfrm>
            <a:off x="612977" y="3037250"/>
            <a:ext cx="4572000" cy="1107996"/>
          </a:xfrm>
          <a:prstGeom prst="rect">
            <a:avLst/>
          </a:prstGeom>
        </p:spPr>
        <p:txBody>
          <a:bodyPr>
            <a:spAutoFit/>
          </a:bodyPr>
          <a:lstStyle/>
          <a:p>
            <a:r>
              <a:rPr lang="en-US" sz="1100" dirty="0">
                <a:latin typeface="Lucida Console" panose="020B0609040504020204" pitchFamily="49" charset="0"/>
              </a:rPr>
              <a:t>&gt; </a:t>
            </a:r>
            <a:r>
              <a:rPr lang="en-US" sz="1100" dirty="0" err="1">
                <a:latin typeface="Lucida Console" panose="020B0609040504020204" pitchFamily="49" charset="0"/>
              </a:rPr>
              <a:t>transitions_combi</a:t>
            </a:r>
            <a:endParaRPr lang="en-US" sz="1100" dirty="0">
              <a:latin typeface="Lucida Console" panose="020B0609040504020204" pitchFamily="49" charset="0"/>
            </a:endParaRPr>
          </a:p>
          <a:p>
            <a:r>
              <a:rPr lang="en-US" sz="1100" dirty="0">
                <a:latin typeface="Lucida Console" panose="020B0609040504020204" pitchFamily="49" charset="0"/>
              </a:rPr>
              <a:t>         [,1]     [,2]     [,3]     [,4]</a:t>
            </a:r>
          </a:p>
          <a:p>
            <a:r>
              <a:rPr lang="en-US" sz="1100" dirty="0">
                <a:latin typeface="Lucida Console" panose="020B0609040504020204" pitchFamily="49" charset="0"/>
              </a:rPr>
              <a:t>[1,] 0.857989 0.102818 0.034103 0.005090</a:t>
            </a:r>
          </a:p>
          <a:p>
            <a:r>
              <a:rPr lang="en-US" sz="1100" dirty="0">
                <a:latin typeface="Lucida Console" panose="020B0609040504020204" pitchFamily="49" charset="0"/>
              </a:rPr>
              <a:t>[2,] 0.000000 0.786729 0.207163 0.006108</a:t>
            </a:r>
          </a:p>
          <a:p>
            <a:r>
              <a:rPr lang="en-US" sz="1100" dirty="0">
                <a:latin typeface="Lucida Console" panose="020B0609040504020204" pitchFamily="49" charset="0"/>
              </a:rPr>
              <a:t>[3,] 0.000000 0.000000 0.872750 0.127250</a:t>
            </a:r>
          </a:p>
          <a:p>
            <a:r>
              <a:rPr lang="en-US" sz="1100" dirty="0">
                <a:latin typeface="Lucida Console" panose="020B0609040504020204" pitchFamily="49" charset="0"/>
              </a:rPr>
              <a:t>[4,] 0.000000 0.000000 0.000000 1.000000</a:t>
            </a:r>
          </a:p>
        </p:txBody>
      </p:sp>
    </p:spTree>
    <p:extLst>
      <p:ext uri="{BB962C8B-B14F-4D97-AF65-F5344CB8AC3E}">
        <p14:creationId xmlns:p14="http://schemas.microsoft.com/office/powerpoint/2010/main" val="28836293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Other model parameters</a:t>
            </a:r>
          </a:p>
        </p:txBody>
      </p:sp>
      <p:sp>
        <p:nvSpPr>
          <p:cNvPr id="4" name="Rectangle 3">
            <a:extLst>
              <a:ext uri="{FF2B5EF4-FFF2-40B4-BE49-F238E27FC236}">
                <a16:creationId xmlns:a16="http://schemas.microsoft.com/office/drawing/2014/main" id="{29ED5BD7-94ED-C847-9F6F-01F936BBB354}"/>
              </a:ext>
            </a:extLst>
          </p:cNvPr>
          <p:cNvSpPr/>
          <p:nvPr/>
        </p:nvSpPr>
        <p:spPr>
          <a:xfrm>
            <a:off x="457200" y="1143000"/>
            <a:ext cx="7952289" cy="1615827"/>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LY &lt;- matrix(c(1, 1, 1, 0),</a:t>
            </a:r>
            <a:r>
              <a:rPr lang="en-US" sz="1100" dirty="0" err="1">
                <a:latin typeface="Lucida Console" panose="020B0609040504020204" pitchFamily="49" charset="0"/>
              </a:rPr>
              <a:t>nrow</a:t>
            </a:r>
            <a:r>
              <a:rPr lang="en-US" sz="1100" dirty="0">
                <a:latin typeface="Lucida Console" panose="020B0609040504020204" pitchFamily="49" charset="0"/>
              </a:rPr>
              <a:t>=1)</a:t>
            </a:r>
          </a:p>
          <a:p>
            <a:endParaRPr lang="en-US" sz="1100" dirty="0">
              <a:latin typeface="Lucida Console" panose="020B0609040504020204" pitchFamily="49" charset="0"/>
            </a:endParaRPr>
          </a:p>
          <a:p>
            <a:r>
              <a:rPr lang="en-US" sz="1100" dirty="0" err="1">
                <a:latin typeface="Lucida Console" panose="020B0609040504020204" pitchFamily="49" charset="0"/>
              </a:rPr>
              <a:t>drug_cost_mono</a:t>
            </a:r>
            <a:r>
              <a:rPr lang="en-US" sz="1100" dirty="0">
                <a:latin typeface="Lucida Console" panose="020B0609040504020204" pitchFamily="49" charset="0"/>
              </a:rPr>
              <a:t> &lt;- matrix(c(2278, 2278, 2278, 0),</a:t>
            </a:r>
            <a:r>
              <a:rPr lang="en-US" sz="1100" dirty="0" err="1">
                <a:latin typeface="Lucida Console" panose="020B0609040504020204" pitchFamily="49" charset="0"/>
              </a:rPr>
              <a:t>nrow</a:t>
            </a:r>
            <a:r>
              <a:rPr lang="en-US" sz="1100" dirty="0">
                <a:latin typeface="Lucida Console" panose="020B0609040504020204" pitchFamily="49" charset="0"/>
              </a:rPr>
              <a:t>=1)</a:t>
            </a:r>
          </a:p>
          <a:p>
            <a:r>
              <a:rPr lang="en-US" sz="1100" dirty="0" err="1">
                <a:latin typeface="Lucida Console" panose="020B0609040504020204" pitchFamily="49" charset="0"/>
              </a:rPr>
              <a:t>drug_cost_combi</a:t>
            </a:r>
            <a:r>
              <a:rPr lang="en-US" sz="1100" dirty="0">
                <a:latin typeface="Lucida Console" panose="020B0609040504020204" pitchFamily="49" charset="0"/>
              </a:rPr>
              <a:t> &lt;- matrix(c(2278+2087, 2278+2087, 2278+2087, 0),</a:t>
            </a:r>
            <a:r>
              <a:rPr lang="en-US" sz="1100" dirty="0" err="1">
                <a:latin typeface="Lucida Console" panose="020B0609040504020204" pitchFamily="49" charset="0"/>
              </a:rPr>
              <a:t>nrow</a:t>
            </a:r>
            <a:r>
              <a:rPr lang="en-US" sz="1100" dirty="0">
                <a:latin typeface="Lucida Console" panose="020B0609040504020204" pitchFamily="49" charset="0"/>
              </a:rPr>
              <a:t>=1)</a:t>
            </a:r>
          </a:p>
          <a:p>
            <a:r>
              <a:rPr lang="en-US" sz="1100" dirty="0" err="1">
                <a:latin typeface="Lucida Console" panose="020B0609040504020204" pitchFamily="49" charset="0"/>
              </a:rPr>
              <a:t>other_cost</a:t>
            </a:r>
            <a:r>
              <a:rPr lang="en-US" sz="1100" dirty="0">
                <a:latin typeface="Lucida Console" panose="020B0609040504020204" pitchFamily="49" charset="0"/>
              </a:rPr>
              <a:t> &lt;- matrix(c(2756, 3052, 9007, 0),</a:t>
            </a:r>
            <a:r>
              <a:rPr lang="en-US" sz="1100" dirty="0" err="1">
                <a:latin typeface="Lucida Console" panose="020B0609040504020204" pitchFamily="49" charset="0"/>
              </a:rPr>
              <a:t>nrow</a:t>
            </a:r>
            <a:r>
              <a:rPr lang="en-US" sz="1100" dirty="0">
                <a:latin typeface="Lucida Console" panose="020B0609040504020204" pitchFamily="49" charset="0"/>
              </a:rPr>
              <a:t>=1)</a:t>
            </a:r>
          </a:p>
          <a:p>
            <a:endParaRPr lang="en-US" sz="1100" dirty="0">
              <a:latin typeface="Lucida Console" panose="020B0609040504020204" pitchFamily="49" charset="0"/>
            </a:endParaRPr>
          </a:p>
          <a:p>
            <a:r>
              <a:rPr lang="en-US" sz="1100" dirty="0" err="1">
                <a:latin typeface="Lucida Console" panose="020B0609040504020204" pitchFamily="49" charset="0"/>
              </a:rPr>
              <a:t>discount_LY</a:t>
            </a:r>
            <a:r>
              <a:rPr lang="en-US" sz="1100" dirty="0">
                <a:latin typeface="Lucida Console" panose="020B0609040504020204" pitchFamily="49" charset="0"/>
              </a:rPr>
              <a:t> &lt;- 0.00</a:t>
            </a:r>
          </a:p>
          <a:p>
            <a:r>
              <a:rPr lang="en-US" sz="1100" dirty="0" err="1">
                <a:latin typeface="Lucida Console" panose="020B0609040504020204" pitchFamily="49" charset="0"/>
              </a:rPr>
              <a:t>discount_cost</a:t>
            </a:r>
            <a:r>
              <a:rPr lang="en-US" sz="1100" dirty="0">
                <a:latin typeface="Lucida Console" panose="020B0609040504020204" pitchFamily="49" charset="0"/>
              </a:rPr>
              <a:t> &lt;- 0.06</a:t>
            </a:r>
          </a:p>
          <a:p>
            <a:endParaRPr lang="en-US" sz="1100" dirty="0">
              <a:latin typeface="Lucida Console" panose="020B0609040504020204" pitchFamily="49" charset="0"/>
            </a:endParaRPr>
          </a:p>
        </p:txBody>
      </p:sp>
      <p:sp>
        <p:nvSpPr>
          <p:cNvPr id="5" name="Rectangle 4">
            <a:extLst>
              <a:ext uri="{FF2B5EF4-FFF2-40B4-BE49-F238E27FC236}">
                <a16:creationId xmlns:a16="http://schemas.microsoft.com/office/drawing/2014/main" id="{98B06956-0EE7-C842-AFDA-8599A9980882}"/>
              </a:ext>
            </a:extLst>
          </p:cNvPr>
          <p:cNvSpPr/>
          <p:nvPr/>
        </p:nvSpPr>
        <p:spPr>
          <a:xfrm>
            <a:off x="457200" y="2809178"/>
            <a:ext cx="4572000" cy="600164"/>
          </a:xfrm>
          <a:prstGeom prst="rect">
            <a:avLst/>
          </a:prstGeom>
        </p:spPr>
        <p:txBody>
          <a:bodyPr>
            <a:spAutoFit/>
          </a:bodyPr>
          <a:lstStyle/>
          <a:p>
            <a:r>
              <a:rPr lang="en-US" sz="1100" dirty="0">
                <a:latin typeface="Lucida Console" panose="020B0609040504020204" pitchFamily="49" charset="0"/>
              </a:rPr>
              <a:t>&gt; LY</a:t>
            </a:r>
          </a:p>
          <a:p>
            <a:r>
              <a:rPr lang="en-US" sz="1100" dirty="0">
                <a:latin typeface="Lucida Console" panose="020B0609040504020204" pitchFamily="49" charset="0"/>
              </a:rPr>
              <a:t>     [,1] [,2] [,3] [,4]</a:t>
            </a:r>
          </a:p>
          <a:p>
            <a:r>
              <a:rPr lang="en-US" sz="1100" dirty="0">
                <a:latin typeface="Lucida Console" panose="020B0609040504020204" pitchFamily="49" charset="0"/>
              </a:rPr>
              <a:t>[1,]    1    1    1    0</a:t>
            </a:r>
          </a:p>
        </p:txBody>
      </p:sp>
      <p:sp>
        <p:nvSpPr>
          <p:cNvPr id="6" name="Rectangle 5">
            <a:extLst>
              <a:ext uri="{FF2B5EF4-FFF2-40B4-BE49-F238E27FC236}">
                <a16:creationId xmlns:a16="http://schemas.microsoft.com/office/drawing/2014/main" id="{5416D14B-7994-654F-A71A-1C2567F26AFB}"/>
              </a:ext>
            </a:extLst>
          </p:cNvPr>
          <p:cNvSpPr/>
          <p:nvPr/>
        </p:nvSpPr>
        <p:spPr>
          <a:xfrm>
            <a:off x="3640238" y="2809178"/>
            <a:ext cx="2471195" cy="1954381"/>
          </a:xfrm>
          <a:prstGeom prst="rect">
            <a:avLst/>
          </a:prstGeom>
        </p:spPr>
        <p:txBody>
          <a:bodyPr wrap="square">
            <a:spAutoFit/>
          </a:bodyPr>
          <a:lstStyle/>
          <a:p>
            <a:r>
              <a:rPr lang="en-US" sz="1100" dirty="0">
                <a:latin typeface="Lucida Console" panose="020B0609040504020204" pitchFamily="49" charset="0"/>
              </a:rPr>
              <a:t>&gt; </a:t>
            </a:r>
            <a:r>
              <a:rPr lang="en-US" sz="1100" dirty="0" err="1">
                <a:latin typeface="Lucida Console" panose="020B0609040504020204" pitchFamily="49" charset="0"/>
              </a:rPr>
              <a:t>drug_cost_mono</a:t>
            </a:r>
            <a:endParaRPr lang="en-US" sz="1100" dirty="0">
              <a:latin typeface="Lucida Console" panose="020B0609040504020204" pitchFamily="49" charset="0"/>
            </a:endParaRPr>
          </a:p>
          <a:p>
            <a:r>
              <a:rPr lang="en-US" sz="1100" dirty="0">
                <a:latin typeface="Lucida Console" panose="020B0609040504020204" pitchFamily="49" charset="0"/>
              </a:rPr>
              <a:t>     [,1] [,2] [,3] [,4]</a:t>
            </a:r>
          </a:p>
          <a:p>
            <a:r>
              <a:rPr lang="en-US" sz="1100" dirty="0">
                <a:latin typeface="Lucida Console" panose="020B0609040504020204" pitchFamily="49" charset="0"/>
              </a:rPr>
              <a:t>[1,] 2278 2278 2278    0</a:t>
            </a:r>
          </a:p>
          <a:p>
            <a:endParaRPr lang="en-US" sz="1100" dirty="0">
              <a:latin typeface="Lucida Console" panose="020B0609040504020204" pitchFamily="49" charset="0"/>
            </a:endParaRPr>
          </a:p>
          <a:p>
            <a:r>
              <a:rPr lang="en-US" sz="1100" dirty="0">
                <a:latin typeface="Lucida Console" panose="020B0609040504020204" pitchFamily="49" charset="0"/>
              </a:rPr>
              <a:t>&gt; </a:t>
            </a:r>
            <a:r>
              <a:rPr lang="en-US" sz="1100" dirty="0" err="1">
                <a:latin typeface="Lucida Console" panose="020B0609040504020204" pitchFamily="49" charset="0"/>
              </a:rPr>
              <a:t>drug_cost_combi</a:t>
            </a:r>
            <a:endParaRPr lang="en-US" sz="1100" dirty="0">
              <a:latin typeface="Lucida Console" panose="020B0609040504020204" pitchFamily="49" charset="0"/>
            </a:endParaRPr>
          </a:p>
          <a:p>
            <a:r>
              <a:rPr lang="en-US" sz="1100" dirty="0">
                <a:latin typeface="Lucida Console" panose="020B0609040504020204" pitchFamily="49" charset="0"/>
              </a:rPr>
              <a:t>     [,1] [,2] [,3] [,4]</a:t>
            </a:r>
          </a:p>
          <a:p>
            <a:r>
              <a:rPr lang="en-US" sz="1100" dirty="0">
                <a:latin typeface="Lucida Console" panose="020B0609040504020204" pitchFamily="49" charset="0"/>
              </a:rPr>
              <a:t>[1,] 4365 4365 4365    0</a:t>
            </a:r>
          </a:p>
          <a:p>
            <a:endParaRPr lang="en-US" sz="1100" dirty="0">
              <a:latin typeface="Lucida Console" panose="020B0609040504020204" pitchFamily="49" charset="0"/>
            </a:endParaRPr>
          </a:p>
          <a:p>
            <a:r>
              <a:rPr lang="en-US" sz="1100" dirty="0">
                <a:latin typeface="Lucida Console" panose="020B0609040504020204" pitchFamily="49" charset="0"/>
              </a:rPr>
              <a:t>&gt; </a:t>
            </a:r>
            <a:r>
              <a:rPr lang="en-US" sz="1100" dirty="0" err="1">
                <a:latin typeface="Lucida Console" panose="020B0609040504020204" pitchFamily="49" charset="0"/>
              </a:rPr>
              <a:t>other_cost</a:t>
            </a:r>
            <a:endParaRPr lang="en-US" sz="1100" dirty="0">
              <a:latin typeface="Lucida Console" panose="020B0609040504020204" pitchFamily="49" charset="0"/>
            </a:endParaRPr>
          </a:p>
          <a:p>
            <a:r>
              <a:rPr lang="en-US" sz="1100" dirty="0">
                <a:latin typeface="Lucida Console" panose="020B0609040504020204" pitchFamily="49" charset="0"/>
              </a:rPr>
              <a:t>     [,1] [,2] [,3] [,4]</a:t>
            </a:r>
          </a:p>
          <a:p>
            <a:r>
              <a:rPr lang="en-US" sz="1100" dirty="0">
                <a:latin typeface="Lucida Console" panose="020B0609040504020204" pitchFamily="49" charset="0"/>
              </a:rPr>
              <a:t>[1,] 2756 3052 9007    0</a:t>
            </a:r>
          </a:p>
        </p:txBody>
      </p:sp>
      <p:sp>
        <p:nvSpPr>
          <p:cNvPr id="7" name="Rectangle 6">
            <a:extLst>
              <a:ext uri="{FF2B5EF4-FFF2-40B4-BE49-F238E27FC236}">
                <a16:creationId xmlns:a16="http://schemas.microsoft.com/office/drawing/2014/main" id="{BFCF4797-96A3-9948-805D-98D14DE5EEBC}"/>
              </a:ext>
            </a:extLst>
          </p:cNvPr>
          <p:cNvSpPr/>
          <p:nvPr/>
        </p:nvSpPr>
        <p:spPr>
          <a:xfrm>
            <a:off x="6470589" y="2782559"/>
            <a:ext cx="1938900" cy="938719"/>
          </a:xfrm>
          <a:prstGeom prst="rect">
            <a:avLst/>
          </a:prstGeom>
        </p:spPr>
        <p:txBody>
          <a:bodyPr wrap="square">
            <a:spAutoFit/>
          </a:bodyPr>
          <a:lstStyle/>
          <a:p>
            <a:r>
              <a:rPr lang="en-US" sz="1100" dirty="0">
                <a:latin typeface="Lucida Console" panose="020B0609040504020204" pitchFamily="49" charset="0"/>
              </a:rPr>
              <a:t>&gt; </a:t>
            </a:r>
            <a:r>
              <a:rPr lang="en-US" sz="1100" dirty="0" err="1">
                <a:latin typeface="Lucida Console" panose="020B0609040504020204" pitchFamily="49" charset="0"/>
              </a:rPr>
              <a:t>discount_LY</a:t>
            </a:r>
            <a:endParaRPr lang="en-US" sz="1100" dirty="0">
              <a:latin typeface="Lucida Console" panose="020B0609040504020204" pitchFamily="49" charset="0"/>
            </a:endParaRPr>
          </a:p>
          <a:p>
            <a:r>
              <a:rPr lang="en-US" sz="1100" dirty="0">
                <a:latin typeface="Lucida Console" panose="020B0609040504020204" pitchFamily="49" charset="0"/>
              </a:rPr>
              <a:t>[1] 0</a:t>
            </a:r>
          </a:p>
          <a:p>
            <a:endParaRPr lang="en-US" sz="1100" dirty="0">
              <a:latin typeface="Lucida Console" panose="020B0609040504020204" pitchFamily="49" charset="0"/>
            </a:endParaRPr>
          </a:p>
          <a:p>
            <a:r>
              <a:rPr lang="en-US" sz="1100" dirty="0">
                <a:latin typeface="Lucida Console" panose="020B0609040504020204" pitchFamily="49" charset="0"/>
              </a:rPr>
              <a:t>&gt; </a:t>
            </a:r>
            <a:r>
              <a:rPr lang="en-US" sz="1100" dirty="0" err="1">
                <a:latin typeface="Lucida Console" panose="020B0609040504020204" pitchFamily="49" charset="0"/>
              </a:rPr>
              <a:t>discount_cost</a:t>
            </a:r>
            <a:endParaRPr lang="en-US" sz="1100" dirty="0">
              <a:latin typeface="Lucida Console" panose="020B0609040504020204" pitchFamily="49" charset="0"/>
            </a:endParaRPr>
          </a:p>
          <a:p>
            <a:r>
              <a:rPr lang="en-US" sz="1100" dirty="0">
                <a:latin typeface="Lucida Console" panose="020B0609040504020204" pitchFamily="49" charset="0"/>
              </a:rPr>
              <a:t>[1] 0.06</a:t>
            </a:r>
          </a:p>
        </p:txBody>
      </p:sp>
    </p:spTree>
    <p:extLst>
      <p:ext uri="{BB962C8B-B14F-4D97-AF65-F5344CB8AC3E}">
        <p14:creationId xmlns:p14="http://schemas.microsoft.com/office/powerpoint/2010/main" val="85052135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Basic calculations – health state occupancy with monotherapy</a:t>
            </a:r>
          </a:p>
        </p:txBody>
      </p:sp>
      <p:sp>
        <p:nvSpPr>
          <p:cNvPr id="4" name="Rectangle 3">
            <a:extLst>
              <a:ext uri="{FF2B5EF4-FFF2-40B4-BE49-F238E27FC236}">
                <a16:creationId xmlns:a16="http://schemas.microsoft.com/office/drawing/2014/main" id="{2665B174-5FB0-6445-904E-F3A1426E5C89}"/>
              </a:ext>
            </a:extLst>
          </p:cNvPr>
          <p:cNvSpPr/>
          <p:nvPr/>
        </p:nvSpPr>
        <p:spPr>
          <a:xfrm>
            <a:off x="457200" y="1010887"/>
            <a:ext cx="3605515" cy="261610"/>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initial&lt;-matrix(c(1,0,0,0),</a:t>
            </a:r>
            <a:r>
              <a:rPr lang="en-US" sz="1100" dirty="0" err="1">
                <a:latin typeface="Lucida Console" panose="020B0609040504020204" pitchFamily="49" charset="0"/>
              </a:rPr>
              <a:t>nrow</a:t>
            </a:r>
            <a:r>
              <a:rPr lang="en-US" sz="1100" dirty="0">
                <a:latin typeface="Lucida Console" panose="020B0609040504020204" pitchFamily="49" charset="0"/>
              </a:rPr>
              <a:t>=1)</a:t>
            </a:r>
          </a:p>
        </p:txBody>
      </p:sp>
      <p:sp>
        <p:nvSpPr>
          <p:cNvPr id="5" name="Rectangle 4">
            <a:extLst>
              <a:ext uri="{FF2B5EF4-FFF2-40B4-BE49-F238E27FC236}">
                <a16:creationId xmlns:a16="http://schemas.microsoft.com/office/drawing/2014/main" id="{08F2FF51-65EF-4049-86F8-351B92111868}"/>
              </a:ext>
            </a:extLst>
          </p:cNvPr>
          <p:cNvSpPr/>
          <p:nvPr/>
        </p:nvSpPr>
        <p:spPr>
          <a:xfrm>
            <a:off x="457200" y="1397625"/>
            <a:ext cx="2552218" cy="430887"/>
          </a:xfrm>
          <a:prstGeom prst="rect">
            <a:avLst/>
          </a:prstGeom>
        </p:spPr>
        <p:txBody>
          <a:bodyPr wrap="square">
            <a:spAutoFit/>
          </a:bodyPr>
          <a:lstStyle/>
          <a:p>
            <a:r>
              <a:rPr lang="en-US" sz="1100" dirty="0">
                <a:latin typeface="Lucida Console" panose="020B0609040504020204" pitchFamily="49" charset="0"/>
              </a:rPr>
              <a:t>     [,1] [,2] [,3] [,4]</a:t>
            </a:r>
          </a:p>
          <a:p>
            <a:r>
              <a:rPr lang="en-US" sz="1100" dirty="0">
                <a:latin typeface="Lucida Console" panose="020B0609040504020204" pitchFamily="49" charset="0"/>
              </a:rPr>
              <a:t>[1,]    1    0    0    0</a:t>
            </a:r>
          </a:p>
        </p:txBody>
      </p:sp>
      <p:sp>
        <p:nvSpPr>
          <p:cNvPr id="6" name="Rectangle 5">
            <a:extLst>
              <a:ext uri="{FF2B5EF4-FFF2-40B4-BE49-F238E27FC236}">
                <a16:creationId xmlns:a16="http://schemas.microsoft.com/office/drawing/2014/main" id="{1E51687C-258A-8A48-AA79-65D4266EE9CB}"/>
              </a:ext>
            </a:extLst>
          </p:cNvPr>
          <p:cNvSpPr/>
          <p:nvPr/>
        </p:nvSpPr>
        <p:spPr>
          <a:xfrm>
            <a:off x="3395723" y="2327240"/>
            <a:ext cx="4572000" cy="430887"/>
          </a:xfrm>
          <a:prstGeom prst="rect">
            <a:avLst/>
          </a:prstGeom>
        </p:spPr>
        <p:txBody>
          <a:bodyPr>
            <a:spAutoFit/>
          </a:bodyPr>
          <a:lstStyle/>
          <a:p>
            <a:r>
              <a:rPr lang="en-US" sz="1100" dirty="0">
                <a:latin typeface="Lucida Console" panose="020B0609040504020204" pitchFamily="49" charset="0"/>
              </a:rPr>
              <a:t>      [,1]  [,2]  [,3] [,4]</a:t>
            </a:r>
          </a:p>
          <a:p>
            <a:r>
              <a:rPr lang="en-US" sz="1100" dirty="0">
                <a:latin typeface="Lucida Console" panose="020B0609040504020204" pitchFamily="49" charset="0"/>
              </a:rPr>
              <a:t>[1,] 0.721 0.202 0.067 0.01</a:t>
            </a:r>
          </a:p>
        </p:txBody>
      </p:sp>
      <p:sp>
        <p:nvSpPr>
          <p:cNvPr id="7" name="Rectangle 6">
            <a:extLst>
              <a:ext uri="{FF2B5EF4-FFF2-40B4-BE49-F238E27FC236}">
                <a16:creationId xmlns:a16="http://schemas.microsoft.com/office/drawing/2014/main" id="{8D79D5F9-D24D-B44C-B095-ED47CCF3746F}"/>
              </a:ext>
            </a:extLst>
          </p:cNvPr>
          <p:cNvSpPr/>
          <p:nvPr/>
        </p:nvSpPr>
        <p:spPr>
          <a:xfrm>
            <a:off x="3395723" y="1994129"/>
            <a:ext cx="3608408" cy="261610"/>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initial %*% </a:t>
            </a:r>
            <a:r>
              <a:rPr lang="en-US" sz="1100" dirty="0" err="1">
                <a:latin typeface="Lucida Console" panose="020B0609040504020204" pitchFamily="49" charset="0"/>
              </a:rPr>
              <a:t>transitions_mono</a:t>
            </a:r>
            <a:endParaRPr lang="en-US" sz="1100" dirty="0">
              <a:latin typeface="Lucida Console" panose="020B0609040504020204" pitchFamily="49" charset="0"/>
            </a:endParaRPr>
          </a:p>
        </p:txBody>
      </p:sp>
      <p:sp>
        <p:nvSpPr>
          <p:cNvPr id="8" name="Rectangle 7">
            <a:extLst>
              <a:ext uri="{FF2B5EF4-FFF2-40B4-BE49-F238E27FC236}">
                <a16:creationId xmlns:a16="http://schemas.microsoft.com/office/drawing/2014/main" id="{0C9010B7-AFEC-D447-ACE9-E67C7A1E853B}"/>
              </a:ext>
            </a:extLst>
          </p:cNvPr>
          <p:cNvSpPr/>
          <p:nvPr/>
        </p:nvSpPr>
        <p:spPr>
          <a:xfrm>
            <a:off x="5199927" y="4009073"/>
            <a:ext cx="3608408" cy="261610"/>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initial %*% (</a:t>
            </a:r>
            <a:r>
              <a:rPr lang="en-US" sz="1100" dirty="0" err="1">
                <a:latin typeface="Lucida Console" panose="020B0609040504020204" pitchFamily="49" charset="0"/>
              </a:rPr>
              <a:t>transitions_mono</a:t>
            </a:r>
            <a:r>
              <a:rPr lang="en-US" sz="1100" dirty="0">
                <a:latin typeface="Lucida Console" panose="020B0609040504020204" pitchFamily="49" charset="0"/>
              </a:rPr>
              <a:t> %^% 5)</a:t>
            </a:r>
          </a:p>
        </p:txBody>
      </p:sp>
      <p:sp>
        <p:nvSpPr>
          <p:cNvPr id="9" name="Rectangle 8">
            <a:extLst>
              <a:ext uri="{FF2B5EF4-FFF2-40B4-BE49-F238E27FC236}">
                <a16:creationId xmlns:a16="http://schemas.microsoft.com/office/drawing/2014/main" id="{AC32255C-45BD-0A47-B0AA-1EA33D237A67}"/>
              </a:ext>
            </a:extLst>
          </p:cNvPr>
          <p:cNvSpPr/>
          <p:nvPr/>
        </p:nvSpPr>
        <p:spPr>
          <a:xfrm>
            <a:off x="5199927" y="4386600"/>
            <a:ext cx="4572000" cy="430887"/>
          </a:xfrm>
          <a:prstGeom prst="rect">
            <a:avLst/>
          </a:prstGeom>
        </p:spPr>
        <p:txBody>
          <a:bodyPr>
            <a:spAutoFit/>
          </a:bodyPr>
          <a:lstStyle/>
          <a:p>
            <a:r>
              <a:rPr lang="en-US" sz="1100" dirty="0">
                <a:latin typeface="Lucida Console" panose="020B0609040504020204" pitchFamily="49" charset="0"/>
              </a:rPr>
              <a:t>          [,1]     [,2]      [,3]      [,4]</a:t>
            </a:r>
          </a:p>
          <a:p>
            <a:r>
              <a:rPr lang="en-US" sz="1100" dirty="0">
                <a:latin typeface="Lucida Console" panose="020B0609040504020204" pitchFamily="49" charset="0"/>
              </a:rPr>
              <a:t>[1,] 0.1948392 0.185603 0.3634815 0.2560763</a:t>
            </a:r>
          </a:p>
        </p:txBody>
      </p:sp>
      <p:sp>
        <p:nvSpPr>
          <p:cNvPr id="3" name="Rectangle 2">
            <a:extLst>
              <a:ext uri="{FF2B5EF4-FFF2-40B4-BE49-F238E27FC236}">
                <a16:creationId xmlns:a16="http://schemas.microsoft.com/office/drawing/2014/main" id="{D37EE3F3-B140-4242-AEF0-F347A42D3D7C}"/>
              </a:ext>
            </a:extLst>
          </p:cNvPr>
          <p:cNvSpPr/>
          <p:nvPr/>
        </p:nvSpPr>
        <p:spPr>
          <a:xfrm>
            <a:off x="142240" y="3027640"/>
            <a:ext cx="8808719" cy="246221"/>
          </a:xfrm>
          <a:prstGeom prst="rect">
            <a:avLst/>
          </a:prstGeom>
          <a:solidFill>
            <a:schemeClr val="bg1">
              <a:lumMod val="85000"/>
            </a:schemeClr>
          </a:solidFill>
        </p:spPr>
        <p:txBody>
          <a:bodyPr wrap="square">
            <a:spAutoFit/>
          </a:bodyPr>
          <a:lstStyle/>
          <a:p>
            <a:r>
              <a:rPr lang="en-US" sz="1000" dirty="0">
                <a:latin typeface="Lucida Console" panose="020B0609040504020204" pitchFamily="49" charset="0"/>
              </a:rPr>
              <a:t>initial %*% </a:t>
            </a:r>
            <a:r>
              <a:rPr lang="en-US" sz="1000" dirty="0" err="1">
                <a:latin typeface="Lucida Console" panose="020B0609040504020204" pitchFamily="49" charset="0"/>
              </a:rPr>
              <a:t>transitions_mono</a:t>
            </a:r>
            <a:r>
              <a:rPr lang="en-US" sz="1000" dirty="0">
                <a:latin typeface="Lucida Console" panose="020B0609040504020204" pitchFamily="49" charset="0"/>
              </a:rPr>
              <a:t> %*% </a:t>
            </a:r>
            <a:r>
              <a:rPr lang="en-US" sz="1000" dirty="0" err="1">
                <a:latin typeface="Lucida Console" panose="020B0609040504020204" pitchFamily="49" charset="0"/>
              </a:rPr>
              <a:t>transitions_mono</a:t>
            </a:r>
            <a:r>
              <a:rPr lang="en-US" sz="1000" dirty="0">
                <a:latin typeface="Lucida Console" panose="020B0609040504020204" pitchFamily="49" charset="0"/>
              </a:rPr>
              <a:t> %*% </a:t>
            </a:r>
            <a:r>
              <a:rPr lang="en-US" sz="1000" dirty="0" err="1">
                <a:latin typeface="Lucida Console" panose="020B0609040504020204" pitchFamily="49" charset="0"/>
              </a:rPr>
              <a:t>transitions_mono</a:t>
            </a:r>
            <a:r>
              <a:rPr lang="en-US" sz="1000" dirty="0">
                <a:latin typeface="Lucida Console" panose="020B0609040504020204" pitchFamily="49" charset="0"/>
              </a:rPr>
              <a:t> %*% </a:t>
            </a:r>
            <a:r>
              <a:rPr lang="en-US" sz="1000" dirty="0" err="1">
                <a:latin typeface="Lucida Console" panose="020B0609040504020204" pitchFamily="49" charset="0"/>
              </a:rPr>
              <a:t>transitions_mono</a:t>
            </a:r>
            <a:r>
              <a:rPr lang="en-US" sz="1000" dirty="0">
                <a:latin typeface="Lucida Console" panose="020B0609040504020204" pitchFamily="49" charset="0"/>
              </a:rPr>
              <a:t> %*% </a:t>
            </a:r>
            <a:r>
              <a:rPr lang="en-US" sz="1000" dirty="0" err="1">
                <a:latin typeface="Lucida Console" panose="020B0609040504020204" pitchFamily="49" charset="0"/>
              </a:rPr>
              <a:t>transitions_mono</a:t>
            </a:r>
            <a:endParaRPr lang="en-US" sz="1000" dirty="0">
              <a:latin typeface="Lucida Console" panose="020B0609040504020204" pitchFamily="49" charset="0"/>
            </a:endParaRPr>
          </a:p>
        </p:txBody>
      </p:sp>
      <p:sp>
        <p:nvSpPr>
          <p:cNvPr id="10" name="Rectangle 9">
            <a:extLst>
              <a:ext uri="{FF2B5EF4-FFF2-40B4-BE49-F238E27FC236}">
                <a16:creationId xmlns:a16="http://schemas.microsoft.com/office/drawing/2014/main" id="{A5C032FE-B34A-2041-ACEC-1B3DFF84B144}"/>
              </a:ext>
            </a:extLst>
          </p:cNvPr>
          <p:cNvSpPr/>
          <p:nvPr/>
        </p:nvSpPr>
        <p:spPr>
          <a:xfrm>
            <a:off x="213360" y="3368211"/>
            <a:ext cx="4572000" cy="430887"/>
          </a:xfrm>
          <a:prstGeom prst="rect">
            <a:avLst/>
          </a:prstGeom>
        </p:spPr>
        <p:txBody>
          <a:bodyPr>
            <a:spAutoFit/>
          </a:bodyPr>
          <a:lstStyle/>
          <a:p>
            <a:r>
              <a:rPr lang="en-US" sz="1100" dirty="0"/>
              <a:t> 	          </a:t>
            </a:r>
            <a:r>
              <a:rPr lang="en-US" sz="1100" dirty="0">
                <a:latin typeface="Lucida Console" panose="020B0609040504020204" pitchFamily="49" charset="0"/>
              </a:rPr>
              <a:t>[,1]     [,2]      [,3]      [,4]</a:t>
            </a:r>
          </a:p>
          <a:p>
            <a:r>
              <a:rPr lang="en-US" sz="1100" dirty="0">
                <a:latin typeface="Lucida Console" panose="020B0609040504020204" pitchFamily="49" charset="0"/>
              </a:rPr>
              <a:t>[1,] 0.1948392 0.185603 0.3634815 0.2560763</a:t>
            </a:r>
          </a:p>
        </p:txBody>
      </p:sp>
    </p:spTree>
    <p:extLst>
      <p:ext uri="{BB962C8B-B14F-4D97-AF65-F5344CB8AC3E}">
        <p14:creationId xmlns:p14="http://schemas.microsoft.com/office/powerpoint/2010/main" val="3009055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P spid="8" grpId="0" animBg="1"/>
      <p:bldP spid="9" grpId="0"/>
      <p:bldP spid="3" grpId="0" animBg="1"/>
      <p:bldP spid="10"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Basic calculations – expected LY and costs with monotherapy </a:t>
            </a:r>
          </a:p>
        </p:txBody>
      </p:sp>
      <p:sp>
        <p:nvSpPr>
          <p:cNvPr id="4" name="Rectangle 3">
            <a:extLst>
              <a:ext uri="{FF2B5EF4-FFF2-40B4-BE49-F238E27FC236}">
                <a16:creationId xmlns:a16="http://schemas.microsoft.com/office/drawing/2014/main" id="{1600CCB5-45B0-4047-8D2D-5D5DADCD8383}"/>
              </a:ext>
            </a:extLst>
          </p:cNvPr>
          <p:cNvSpPr/>
          <p:nvPr/>
        </p:nvSpPr>
        <p:spPr>
          <a:xfrm>
            <a:off x="457200" y="967762"/>
            <a:ext cx="8478456" cy="1277273"/>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expected_LY_mono</a:t>
            </a:r>
            <a:r>
              <a:rPr lang="en-US" sz="1100" dirty="0">
                <a:latin typeface="Lucida Console" panose="020B0609040504020204" pitchFamily="49" charset="0"/>
              </a:rPr>
              <a:t> &lt;- sum(</a:t>
            </a:r>
          </a:p>
          <a:p>
            <a:r>
              <a:rPr lang="en-US" sz="1100" dirty="0">
                <a:latin typeface="Lucida Console" panose="020B0609040504020204" pitchFamily="49" charset="0"/>
              </a:rPr>
              <a:t>            initial %*% (</a:t>
            </a:r>
            <a:r>
              <a:rPr lang="en-US" sz="1100" dirty="0" err="1">
                <a:latin typeface="Lucida Console" panose="020B0609040504020204" pitchFamily="49" charset="0"/>
              </a:rPr>
              <a:t>transitions_mono</a:t>
            </a:r>
            <a:r>
              <a:rPr lang="en-US" sz="1100" dirty="0">
                <a:latin typeface="Lucida Console" panose="020B0609040504020204" pitchFamily="49" charset="0"/>
              </a:rPr>
              <a:t> %^% 1) * LY * 1/(1+discount_LY)^1,</a:t>
            </a:r>
          </a:p>
          <a:p>
            <a:r>
              <a:rPr lang="en-US" sz="1100" dirty="0">
                <a:latin typeface="Lucida Console" panose="020B0609040504020204" pitchFamily="49" charset="0"/>
              </a:rPr>
              <a:t>            initial %*% (</a:t>
            </a:r>
            <a:r>
              <a:rPr lang="en-US" sz="1100" dirty="0" err="1">
                <a:latin typeface="Lucida Console" panose="020B0609040504020204" pitchFamily="49" charset="0"/>
              </a:rPr>
              <a:t>transitions_mono</a:t>
            </a:r>
            <a:r>
              <a:rPr lang="en-US" sz="1100" dirty="0">
                <a:latin typeface="Lucida Console" panose="020B0609040504020204" pitchFamily="49" charset="0"/>
              </a:rPr>
              <a:t> %^% 2) * LY * 1/(1+discount_LY)^2,</a:t>
            </a:r>
          </a:p>
          <a:p>
            <a:r>
              <a:rPr lang="en-US" sz="1100" dirty="0">
                <a:latin typeface="Lucida Console" panose="020B0609040504020204" pitchFamily="49" charset="0"/>
              </a:rPr>
              <a:t>            initial %*% (</a:t>
            </a:r>
            <a:r>
              <a:rPr lang="en-US" sz="1100" dirty="0" err="1">
                <a:latin typeface="Lucida Console" panose="020B0609040504020204" pitchFamily="49" charset="0"/>
              </a:rPr>
              <a:t>transitions_mono</a:t>
            </a:r>
            <a:r>
              <a:rPr lang="en-US" sz="1100" dirty="0">
                <a:latin typeface="Lucida Console" panose="020B0609040504020204" pitchFamily="49" charset="0"/>
              </a:rPr>
              <a:t> %^% 3) * LY * 1/(1+discount_LY)^3,</a:t>
            </a:r>
          </a:p>
          <a:p>
            <a:r>
              <a:rPr lang="en-US" sz="1100" dirty="0">
                <a:latin typeface="Lucida Console" panose="020B0609040504020204" pitchFamily="49" charset="0"/>
              </a:rPr>
              <a:t>            initial %*% (</a:t>
            </a:r>
            <a:r>
              <a:rPr lang="en-US" sz="1100" dirty="0" err="1">
                <a:latin typeface="Lucida Console" panose="020B0609040504020204" pitchFamily="49" charset="0"/>
              </a:rPr>
              <a:t>transitions_mono</a:t>
            </a:r>
            <a:r>
              <a:rPr lang="en-US" sz="1100" dirty="0">
                <a:latin typeface="Lucida Console" panose="020B0609040504020204" pitchFamily="49" charset="0"/>
              </a:rPr>
              <a:t> %^% 4) * LY * 1/(1+discount_LY)^4,</a:t>
            </a:r>
          </a:p>
          <a:p>
            <a:r>
              <a:rPr lang="en-US" sz="1100" dirty="0">
                <a:latin typeface="Lucida Console" panose="020B0609040504020204" pitchFamily="49" charset="0"/>
              </a:rPr>
              <a:t>            initial %*% (</a:t>
            </a:r>
            <a:r>
              <a:rPr lang="en-US" sz="1100" dirty="0" err="1">
                <a:latin typeface="Lucida Console" panose="020B0609040504020204" pitchFamily="49" charset="0"/>
              </a:rPr>
              <a:t>transitions_mono</a:t>
            </a:r>
            <a:r>
              <a:rPr lang="en-US" sz="1100" dirty="0">
                <a:latin typeface="Lucida Console" panose="020B0609040504020204" pitchFamily="49" charset="0"/>
              </a:rPr>
              <a:t> %^% 5) * LY * 1/(1+discount_LY)^5 </a:t>
            </a:r>
          </a:p>
          <a:p>
            <a:r>
              <a:rPr lang="en-US" sz="1100" dirty="0">
                <a:latin typeface="Lucida Console" panose="020B0609040504020204" pitchFamily="49" charset="0"/>
              </a:rPr>
              <a:t>            )</a:t>
            </a:r>
          </a:p>
        </p:txBody>
      </p:sp>
      <p:sp>
        <p:nvSpPr>
          <p:cNvPr id="5" name="Rectangle 4">
            <a:extLst>
              <a:ext uri="{FF2B5EF4-FFF2-40B4-BE49-F238E27FC236}">
                <a16:creationId xmlns:a16="http://schemas.microsoft.com/office/drawing/2014/main" id="{7D69CA5B-3829-7E48-B40F-CADB7B5A8D3C}"/>
              </a:ext>
            </a:extLst>
          </p:cNvPr>
          <p:cNvSpPr/>
          <p:nvPr/>
        </p:nvSpPr>
        <p:spPr>
          <a:xfrm>
            <a:off x="457200" y="2329609"/>
            <a:ext cx="4572000" cy="430887"/>
          </a:xfrm>
          <a:prstGeom prst="rect">
            <a:avLst/>
          </a:prstGeom>
        </p:spPr>
        <p:txBody>
          <a:bodyPr>
            <a:spAutoFit/>
          </a:bodyPr>
          <a:lstStyle/>
          <a:p>
            <a:r>
              <a:rPr lang="en-US" sz="1100" dirty="0">
                <a:latin typeface="Lucida Console" panose="020B0609040504020204" pitchFamily="49" charset="0"/>
              </a:rPr>
              <a:t>&gt; </a:t>
            </a:r>
            <a:r>
              <a:rPr lang="en-US" sz="1100" dirty="0" err="1">
                <a:latin typeface="Lucida Console" panose="020B0609040504020204" pitchFamily="49" charset="0"/>
              </a:rPr>
              <a:t>expected_LY_mono</a:t>
            </a:r>
            <a:endParaRPr lang="en-US" sz="1100" dirty="0">
              <a:latin typeface="Lucida Console" panose="020B0609040504020204" pitchFamily="49" charset="0"/>
            </a:endParaRPr>
          </a:p>
          <a:p>
            <a:r>
              <a:rPr lang="en-US" sz="1100" dirty="0">
                <a:latin typeface="Lucida Console" panose="020B0609040504020204" pitchFamily="49" charset="0"/>
              </a:rPr>
              <a:t>[1] 4.441473</a:t>
            </a:r>
          </a:p>
        </p:txBody>
      </p:sp>
      <p:sp>
        <p:nvSpPr>
          <p:cNvPr id="6" name="Rectangle 5">
            <a:extLst>
              <a:ext uri="{FF2B5EF4-FFF2-40B4-BE49-F238E27FC236}">
                <a16:creationId xmlns:a16="http://schemas.microsoft.com/office/drawing/2014/main" id="{8A9B0851-6B83-4949-A13A-E3A9CB80FD58}"/>
              </a:ext>
            </a:extLst>
          </p:cNvPr>
          <p:cNvSpPr/>
          <p:nvPr/>
        </p:nvSpPr>
        <p:spPr>
          <a:xfrm>
            <a:off x="457200" y="2845070"/>
            <a:ext cx="8478456" cy="1277273"/>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expected_total_cost_mono</a:t>
            </a:r>
            <a:r>
              <a:rPr lang="en-US" sz="1100" dirty="0">
                <a:latin typeface="Lucida Console" panose="020B0609040504020204" pitchFamily="49" charset="0"/>
              </a:rPr>
              <a:t> &lt;- sum(</a:t>
            </a:r>
          </a:p>
          <a:p>
            <a:r>
              <a:rPr lang="en-US" sz="1100" dirty="0">
                <a:latin typeface="Lucida Console" panose="020B0609040504020204" pitchFamily="49" charset="0"/>
              </a:rPr>
              <a:t>     initial %*% (</a:t>
            </a:r>
            <a:r>
              <a:rPr lang="en-US" sz="1100" dirty="0" err="1">
                <a:latin typeface="Lucida Console" panose="020B0609040504020204" pitchFamily="49" charset="0"/>
              </a:rPr>
              <a:t>transitions_mono</a:t>
            </a:r>
            <a:r>
              <a:rPr lang="en-US" sz="1100" dirty="0">
                <a:latin typeface="Lucida Console" panose="020B0609040504020204" pitchFamily="49" charset="0"/>
              </a:rPr>
              <a:t> %^% 1) * (</a:t>
            </a:r>
            <a:r>
              <a:rPr lang="en-US" sz="1100" dirty="0" err="1">
                <a:latin typeface="Lucida Console" panose="020B0609040504020204" pitchFamily="49" charset="0"/>
              </a:rPr>
              <a:t>drug_cost_mono</a:t>
            </a:r>
            <a:r>
              <a:rPr lang="en-US" sz="1100" dirty="0">
                <a:latin typeface="Lucida Console" panose="020B0609040504020204" pitchFamily="49" charset="0"/>
              </a:rPr>
              <a:t> + </a:t>
            </a:r>
            <a:r>
              <a:rPr lang="en-US" sz="1100" dirty="0" err="1">
                <a:latin typeface="Lucida Console" panose="020B0609040504020204" pitchFamily="49" charset="0"/>
              </a:rPr>
              <a:t>other_cost</a:t>
            </a:r>
            <a:r>
              <a:rPr lang="en-US" sz="1100" dirty="0">
                <a:latin typeface="Lucida Console" panose="020B0609040504020204" pitchFamily="49" charset="0"/>
              </a:rPr>
              <a:t>) * 1/(1+discount_cost)^1,</a:t>
            </a:r>
          </a:p>
          <a:p>
            <a:r>
              <a:rPr lang="en-US" sz="1100" dirty="0">
                <a:latin typeface="Lucida Console" panose="020B0609040504020204" pitchFamily="49" charset="0"/>
              </a:rPr>
              <a:t>     initial %*% (</a:t>
            </a:r>
            <a:r>
              <a:rPr lang="en-US" sz="1100" dirty="0" err="1">
                <a:latin typeface="Lucida Console" panose="020B0609040504020204" pitchFamily="49" charset="0"/>
              </a:rPr>
              <a:t>transitions_mono</a:t>
            </a:r>
            <a:r>
              <a:rPr lang="en-US" sz="1100" dirty="0">
                <a:latin typeface="Lucida Console" panose="020B0609040504020204" pitchFamily="49" charset="0"/>
              </a:rPr>
              <a:t> %^% 2) * (</a:t>
            </a:r>
            <a:r>
              <a:rPr lang="en-US" sz="1100" dirty="0" err="1">
                <a:latin typeface="Lucida Console" panose="020B0609040504020204" pitchFamily="49" charset="0"/>
              </a:rPr>
              <a:t>drug_cost_mono</a:t>
            </a:r>
            <a:r>
              <a:rPr lang="en-US" sz="1100" dirty="0">
                <a:latin typeface="Lucida Console" panose="020B0609040504020204" pitchFamily="49" charset="0"/>
              </a:rPr>
              <a:t> + </a:t>
            </a:r>
            <a:r>
              <a:rPr lang="en-US" sz="1100" dirty="0" err="1">
                <a:latin typeface="Lucida Console" panose="020B0609040504020204" pitchFamily="49" charset="0"/>
              </a:rPr>
              <a:t>other_cost</a:t>
            </a:r>
            <a:r>
              <a:rPr lang="en-US" sz="1100" dirty="0">
                <a:latin typeface="Lucida Console" panose="020B0609040504020204" pitchFamily="49" charset="0"/>
              </a:rPr>
              <a:t>) * 1/(1+discount_cost)^2,</a:t>
            </a:r>
          </a:p>
          <a:p>
            <a:r>
              <a:rPr lang="en-US" sz="1100" dirty="0">
                <a:latin typeface="Lucida Console" panose="020B0609040504020204" pitchFamily="49" charset="0"/>
              </a:rPr>
              <a:t>     initial %*% (</a:t>
            </a:r>
            <a:r>
              <a:rPr lang="en-US" sz="1100" dirty="0" err="1">
                <a:latin typeface="Lucida Console" panose="020B0609040504020204" pitchFamily="49" charset="0"/>
              </a:rPr>
              <a:t>transitions_mono</a:t>
            </a:r>
            <a:r>
              <a:rPr lang="en-US" sz="1100" dirty="0">
                <a:latin typeface="Lucida Console" panose="020B0609040504020204" pitchFamily="49" charset="0"/>
              </a:rPr>
              <a:t> %^% 3) * (</a:t>
            </a:r>
            <a:r>
              <a:rPr lang="en-US" sz="1100" dirty="0" err="1">
                <a:latin typeface="Lucida Console" panose="020B0609040504020204" pitchFamily="49" charset="0"/>
              </a:rPr>
              <a:t>drug_cost_mono</a:t>
            </a:r>
            <a:r>
              <a:rPr lang="en-US" sz="1100" dirty="0">
                <a:latin typeface="Lucida Console" panose="020B0609040504020204" pitchFamily="49" charset="0"/>
              </a:rPr>
              <a:t> + </a:t>
            </a:r>
            <a:r>
              <a:rPr lang="en-US" sz="1100" dirty="0" err="1">
                <a:latin typeface="Lucida Console" panose="020B0609040504020204" pitchFamily="49" charset="0"/>
              </a:rPr>
              <a:t>other_cost</a:t>
            </a:r>
            <a:r>
              <a:rPr lang="en-US" sz="1100" dirty="0">
                <a:latin typeface="Lucida Console" panose="020B0609040504020204" pitchFamily="49" charset="0"/>
              </a:rPr>
              <a:t>) * 1/(1+discount_cost)^3,</a:t>
            </a:r>
          </a:p>
          <a:p>
            <a:r>
              <a:rPr lang="en-US" sz="1100" dirty="0">
                <a:latin typeface="Lucida Console" panose="020B0609040504020204" pitchFamily="49" charset="0"/>
              </a:rPr>
              <a:t>     initial %*% (</a:t>
            </a:r>
            <a:r>
              <a:rPr lang="en-US" sz="1100" dirty="0" err="1">
                <a:latin typeface="Lucida Console" panose="020B0609040504020204" pitchFamily="49" charset="0"/>
              </a:rPr>
              <a:t>transitions_mono</a:t>
            </a:r>
            <a:r>
              <a:rPr lang="en-US" sz="1100" dirty="0">
                <a:latin typeface="Lucida Console" panose="020B0609040504020204" pitchFamily="49" charset="0"/>
              </a:rPr>
              <a:t> %^% 4) * (</a:t>
            </a:r>
            <a:r>
              <a:rPr lang="en-US" sz="1100" dirty="0" err="1">
                <a:latin typeface="Lucida Console" panose="020B0609040504020204" pitchFamily="49" charset="0"/>
              </a:rPr>
              <a:t>drug_cost_mono</a:t>
            </a:r>
            <a:r>
              <a:rPr lang="en-US" sz="1100" dirty="0">
                <a:latin typeface="Lucida Console" panose="020B0609040504020204" pitchFamily="49" charset="0"/>
              </a:rPr>
              <a:t> + </a:t>
            </a:r>
            <a:r>
              <a:rPr lang="en-US" sz="1100" dirty="0" err="1">
                <a:latin typeface="Lucida Console" panose="020B0609040504020204" pitchFamily="49" charset="0"/>
              </a:rPr>
              <a:t>other_cost</a:t>
            </a:r>
            <a:r>
              <a:rPr lang="en-US" sz="1100" dirty="0">
                <a:latin typeface="Lucida Console" panose="020B0609040504020204" pitchFamily="49" charset="0"/>
              </a:rPr>
              <a:t>) * 1/(1+discount_cost)^4,</a:t>
            </a:r>
          </a:p>
          <a:p>
            <a:r>
              <a:rPr lang="en-US" sz="1100" dirty="0">
                <a:latin typeface="Lucida Console" panose="020B0609040504020204" pitchFamily="49" charset="0"/>
              </a:rPr>
              <a:t>     initial %*% (</a:t>
            </a:r>
            <a:r>
              <a:rPr lang="en-US" sz="1100" dirty="0" err="1">
                <a:latin typeface="Lucida Console" panose="020B0609040504020204" pitchFamily="49" charset="0"/>
              </a:rPr>
              <a:t>transitions_mono</a:t>
            </a:r>
            <a:r>
              <a:rPr lang="en-US" sz="1100" dirty="0">
                <a:latin typeface="Lucida Console" panose="020B0609040504020204" pitchFamily="49" charset="0"/>
              </a:rPr>
              <a:t> %^% 5) * (</a:t>
            </a:r>
            <a:r>
              <a:rPr lang="en-US" sz="1100" dirty="0" err="1">
                <a:latin typeface="Lucida Console" panose="020B0609040504020204" pitchFamily="49" charset="0"/>
              </a:rPr>
              <a:t>drug_cost_mono</a:t>
            </a:r>
            <a:r>
              <a:rPr lang="en-US" sz="1100" dirty="0">
                <a:latin typeface="Lucida Console" panose="020B0609040504020204" pitchFamily="49" charset="0"/>
              </a:rPr>
              <a:t> + </a:t>
            </a:r>
            <a:r>
              <a:rPr lang="en-US" sz="1100" dirty="0" err="1">
                <a:latin typeface="Lucida Console" panose="020B0609040504020204" pitchFamily="49" charset="0"/>
              </a:rPr>
              <a:t>other_cost</a:t>
            </a:r>
            <a:r>
              <a:rPr lang="en-US" sz="1100" dirty="0">
                <a:latin typeface="Lucida Console" panose="020B0609040504020204" pitchFamily="49" charset="0"/>
              </a:rPr>
              <a:t>) * 1/(1+discount_cost)^5  </a:t>
            </a:r>
          </a:p>
          <a:p>
            <a:r>
              <a:rPr lang="en-US" sz="1100" dirty="0">
                <a:latin typeface="Lucida Console" panose="020B0609040504020204" pitchFamily="49" charset="0"/>
              </a:rPr>
              <a:t>     ) </a:t>
            </a:r>
          </a:p>
        </p:txBody>
      </p:sp>
      <p:sp>
        <p:nvSpPr>
          <p:cNvPr id="7" name="Rectangle 6">
            <a:extLst>
              <a:ext uri="{FF2B5EF4-FFF2-40B4-BE49-F238E27FC236}">
                <a16:creationId xmlns:a16="http://schemas.microsoft.com/office/drawing/2014/main" id="{DB9AC939-8186-D549-852C-22B90E93A80F}"/>
              </a:ext>
            </a:extLst>
          </p:cNvPr>
          <p:cNvSpPr/>
          <p:nvPr/>
        </p:nvSpPr>
        <p:spPr>
          <a:xfrm>
            <a:off x="457200" y="4206917"/>
            <a:ext cx="4572000" cy="430887"/>
          </a:xfrm>
          <a:prstGeom prst="rect">
            <a:avLst/>
          </a:prstGeom>
        </p:spPr>
        <p:txBody>
          <a:bodyPr>
            <a:spAutoFit/>
          </a:bodyPr>
          <a:lstStyle/>
          <a:p>
            <a:r>
              <a:rPr lang="en-US" sz="1100" dirty="0">
                <a:latin typeface="Lucida Console" panose="020B0609040504020204" pitchFamily="49" charset="0"/>
              </a:rPr>
              <a:t>&gt; </a:t>
            </a:r>
            <a:r>
              <a:rPr lang="en-US" sz="1100" dirty="0" err="1">
                <a:latin typeface="Lucida Console" panose="020B0609040504020204" pitchFamily="49" charset="0"/>
              </a:rPr>
              <a:t>expected_total_cost_mono</a:t>
            </a:r>
            <a:endParaRPr lang="en-US" sz="1100" dirty="0">
              <a:latin typeface="Lucida Console" panose="020B0609040504020204" pitchFamily="49" charset="0"/>
            </a:endParaRPr>
          </a:p>
          <a:p>
            <a:r>
              <a:rPr lang="en-US" sz="1100" dirty="0">
                <a:latin typeface="Lucida Console" panose="020B0609040504020204" pitchFamily="49" charset="0"/>
              </a:rPr>
              <a:t>[1] 25501.45</a:t>
            </a:r>
          </a:p>
        </p:txBody>
      </p:sp>
    </p:spTree>
    <p:extLst>
      <p:ext uri="{BB962C8B-B14F-4D97-AF65-F5344CB8AC3E}">
        <p14:creationId xmlns:p14="http://schemas.microsoft.com/office/powerpoint/2010/main" val="30489878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Model output – trace monotherapy</a:t>
            </a:r>
          </a:p>
        </p:txBody>
      </p:sp>
      <p:sp>
        <p:nvSpPr>
          <p:cNvPr id="4" name="Rectangle 3">
            <a:extLst>
              <a:ext uri="{FF2B5EF4-FFF2-40B4-BE49-F238E27FC236}">
                <a16:creationId xmlns:a16="http://schemas.microsoft.com/office/drawing/2014/main" id="{2FF070E3-EB04-7F44-A7BD-3ECAFFF66491}"/>
              </a:ext>
            </a:extLst>
          </p:cNvPr>
          <p:cNvSpPr/>
          <p:nvPr/>
        </p:nvSpPr>
        <p:spPr>
          <a:xfrm>
            <a:off x="310143" y="1337873"/>
            <a:ext cx="8686801" cy="1107996"/>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follow_up</a:t>
            </a:r>
            <a:r>
              <a:rPr lang="en-US" sz="1100" dirty="0">
                <a:latin typeface="Lucida Console" panose="020B0609040504020204" pitchFamily="49" charset="0"/>
              </a:rPr>
              <a:t> &lt;- 20</a:t>
            </a:r>
          </a:p>
          <a:p>
            <a:endParaRPr lang="en-US" sz="1100" dirty="0">
              <a:latin typeface="Lucida Console" panose="020B0609040504020204" pitchFamily="49" charset="0"/>
            </a:endParaRPr>
          </a:p>
          <a:p>
            <a:r>
              <a:rPr lang="en-US" sz="1100" dirty="0" err="1">
                <a:latin typeface="Lucida Console" panose="020B0609040504020204" pitchFamily="49" charset="0"/>
              </a:rPr>
              <a:t>trace_mono</a:t>
            </a:r>
            <a:r>
              <a:rPr lang="en-US" sz="1100" dirty="0">
                <a:latin typeface="Lucida Console" panose="020B0609040504020204" pitchFamily="49" charset="0"/>
              </a:rPr>
              <a:t>&lt;-matrix(rep(NA, 6 * </a:t>
            </a:r>
            <a:r>
              <a:rPr lang="en-US" sz="1100" dirty="0" err="1">
                <a:latin typeface="Lucida Console" panose="020B0609040504020204" pitchFamily="49" charset="0"/>
              </a:rPr>
              <a:t>follow_up</a:t>
            </a:r>
            <a:r>
              <a:rPr lang="en-US" sz="1100" dirty="0">
                <a:latin typeface="Lucida Console" panose="020B0609040504020204" pitchFamily="49" charset="0"/>
              </a:rPr>
              <a:t>), </a:t>
            </a:r>
            <a:r>
              <a:rPr lang="en-US" sz="1100" dirty="0" err="1">
                <a:latin typeface="Lucida Console" panose="020B0609040504020204" pitchFamily="49" charset="0"/>
              </a:rPr>
              <a:t>nrow</a:t>
            </a:r>
            <a:r>
              <a:rPr lang="en-US" sz="1100" dirty="0">
                <a:latin typeface="Lucida Console" panose="020B0609040504020204" pitchFamily="49" charset="0"/>
              </a:rPr>
              <a:t>=</a:t>
            </a:r>
            <a:r>
              <a:rPr lang="en-US" sz="1100" dirty="0" err="1">
                <a:latin typeface="Lucida Console" panose="020B0609040504020204" pitchFamily="49" charset="0"/>
              </a:rPr>
              <a:t>follow_up</a:t>
            </a:r>
            <a:r>
              <a:rPr lang="en-US" sz="1100" dirty="0">
                <a:latin typeface="Lucida Console" panose="020B0609040504020204" pitchFamily="49" charset="0"/>
              </a:rPr>
              <a:t>)</a:t>
            </a:r>
          </a:p>
          <a:p>
            <a:r>
              <a:rPr lang="en-US" sz="1100" dirty="0" err="1">
                <a:latin typeface="Lucida Console" panose="020B0609040504020204" pitchFamily="49" charset="0"/>
              </a:rPr>
              <a:t>colnames</a:t>
            </a:r>
            <a:r>
              <a:rPr lang="en-US" sz="1100" dirty="0">
                <a:latin typeface="Lucida Console" panose="020B0609040504020204" pitchFamily="49" charset="0"/>
              </a:rPr>
              <a:t>(</a:t>
            </a:r>
            <a:r>
              <a:rPr lang="en-US" sz="1100" dirty="0" err="1">
                <a:latin typeface="Lucida Console" panose="020B0609040504020204" pitchFamily="49" charset="0"/>
              </a:rPr>
              <a:t>trace_mono</a:t>
            </a:r>
            <a:r>
              <a:rPr lang="en-US" sz="1100" dirty="0">
                <a:latin typeface="Lucida Console" panose="020B0609040504020204" pitchFamily="49" charset="0"/>
              </a:rPr>
              <a:t>) &lt;- c("State A", "State B", "State C", "Death", "Disc LY", "Disc cost")</a:t>
            </a:r>
          </a:p>
          <a:p>
            <a:endParaRPr lang="en-US" sz="1100" dirty="0">
              <a:latin typeface="Lucida Console" panose="020B0609040504020204" pitchFamily="49" charset="0"/>
            </a:endParaRPr>
          </a:p>
          <a:p>
            <a:r>
              <a:rPr lang="en-US" sz="1100" dirty="0" err="1">
                <a:latin typeface="Lucida Console" panose="020B0609040504020204" pitchFamily="49" charset="0"/>
              </a:rPr>
              <a:t>trace_mono</a:t>
            </a:r>
            <a:endParaRPr lang="en-US" sz="1100" dirty="0">
              <a:latin typeface="Lucida Console" panose="020B0609040504020204" pitchFamily="49" charset="0"/>
            </a:endParaRPr>
          </a:p>
        </p:txBody>
      </p:sp>
    </p:spTree>
    <p:extLst>
      <p:ext uri="{BB962C8B-B14F-4D97-AF65-F5344CB8AC3E}">
        <p14:creationId xmlns:p14="http://schemas.microsoft.com/office/powerpoint/2010/main" val="224402970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Model output – trace monotherapy</a:t>
            </a:r>
          </a:p>
        </p:txBody>
      </p:sp>
      <p:sp>
        <p:nvSpPr>
          <p:cNvPr id="5" name="Rectangle 4">
            <a:extLst>
              <a:ext uri="{FF2B5EF4-FFF2-40B4-BE49-F238E27FC236}">
                <a16:creationId xmlns:a16="http://schemas.microsoft.com/office/drawing/2014/main" id="{786D05F8-0103-984E-866F-12FF28621F8E}"/>
              </a:ext>
            </a:extLst>
          </p:cNvPr>
          <p:cNvSpPr/>
          <p:nvPr/>
        </p:nvSpPr>
        <p:spPr>
          <a:xfrm>
            <a:off x="680354" y="828173"/>
            <a:ext cx="7170516" cy="3816429"/>
          </a:xfrm>
          <a:prstGeom prst="rect">
            <a:avLst/>
          </a:prstGeom>
        </p:spPr>
        <p:txBody>
          <a:bodyPr wrap="square">
            <a:spAutoFit/>
          </a:bodyPr>
          <a:lstStyle/>
          <a:p>
            <a:r>
              <a:rPr lang="en-US" sz="1100" dirty="0">
                <a:latin typeface="Lucida Console" panose="020B0609040504020204" pitchFamily="49" charset="0"/>
              </a:rPr>
              <a:t>&gt; </a:t>
            </a:r>
            <a:r>
              <a:rPr lang="en-US" sz="1100" dirty="0" err="1">
                <a:latin typeface="Lucida Console" panose="020B0609040504020204" pitchFamily="49" charset="0"/>
              </a:rPr>
              <a:t>trace_mono</a:t>
            </a:r>
            <a:endParaRPr lang="en-US" sz="1100" dirty="0">
              <a:latin typeface="Lucida Console" panose="020B0609040504020204" pitchFamily="49" charset="0"/>
            </a:endParaRPr>
          </a:p>
          <a:p>
            <a:r>
              <a:rPr lang="en-US" sz="1100" dirty="0">
                <a:latin typeface="Lucida Console" panose="020B0609040504020204" pitchFamily="49" charset="0"/>
              </a:rPr>
              <a:t>      State A State B State C Death Disc LY Disc cost</a:t>
            </a:r>
          </a:p>
          <a:p>
            <a:r>
              <a:rPr lang="en-US" sz="1100" dirty="0">
                <a:latin typeface="Lucida Console" panose="020B0609040504020204" pitchFamily="49" charset="0"/>
              </a:rPr>
              <a:t> [1,]      NA      NA      NA    NA      NA        NA</a:t>
            </a:r>
          </a:p>
          <a:p>
            <a:r>
              <a:rPr lang="en-US" sz="1100" dirty="0">
                <a:latin typeface="Lucida Console" panose="020B0609040504020204" pitchFamily="49" charset="0"/>
              </a:rPr>
              <a:t> [2,]      NA      NA      NA    NA      NA        NA</a:t>
            </a:r>
          </a:p>
          <a:p>
            <a:r>
              <a:rPr lang="en-US" sz="1100" dirty="0">
                <a:latin typeface="Lucida Console" panose="020B0609040504020204" pitchFamily="49" charset="0"/>
              </a:rPr>
              <a:t> [3,]      NA      NA      NA    NA      NA        NA</a:t>
            </a:r>
          </a:p>
          <a:p>
            <a:r>
              <a:rPr lang="en-US" sz="1100" dirty="0">
                <a:latin typeface="Lucida Console" panose="020B0609040504020204" pitchFamily="49" charset="0"/>
              </a:rPr>
              <a:t> [4,]      NA      NA      NA    NA      NA        NA</a:t>
            </a:r>
          </a:p>
          <a:p>
            <a:r>
              <a:rPr lang="en-US" sz="1100" dirty="0">
                <a:latin typeface="Lucida Console" panose="020B0609040504020204" pitchFamily="49" charset="0"/>
              </a:rPr>
              <a:t> [5,]      NA      NA      NA    NA      NA        NA</a:t>
            </a:r>
          </a:p>
          <a:p>
            <a:r>
              <a:rPr lang="en-US" sz="1100" dirty="0">
                <a:latin typeface="Lucida Console" panose="020B0609040504020204" pitchFamily="49" charset="0"/>
              </a:rPr>
              <a:t> [6,]      NA      NA      NA    NA      NA        NA</a:t>
            </a:r>
          </a:p>
          <a:p>
            <a:r>
              <a:rPr lang="en-US" sz="1100" dirty="0">
                <a:latin typeface="Lucida Console" panose="020B0609040504020204" pitchFamily="49" charset="0"/>
              </a:rPr>
              <a:t> [7,]      NA      NA      NA    NA      NA        NA</a:t>
            </a:r>
          </a:p>
          <a:p>
            <a:r>
              <a:rPr lang="en-US" sz="1100" dirty="0">
                <a:latin typeface="Lucida Console" panose="020B0609040504020204" pitchFamily="49" charset="0"/>
              </a:rPr>
              <a:t> [8,]      NA      NA      NA    NA      NA        NA</a:t>
            </a:r>
          </a:p>
          <a:p>
            <a:r>
              <a:rPr lang="en-US" sz="1100" dirty="0">
                <a:latin typeface="Lucida Console" panose="020B0609040504020204" pitchFamily="49" charset="0"/>
              </a:rPr>
              <a:t> [9,]      NA      NA      NA    NA      NA        NA</a:t>
            </a:r>
          </a:p>
          <a:p>
            <a:r>
              <a:rPr lang="en-US" sz="1100" dirty="0">
                <a:latin typeface="Lucida Console" panose="020B0609040504020204" pitchFamily="49" charset="0"/>
              </a:rPr>
              <a:t>[10,]      NA      NA      NA    NA      NA        NA</a:t>
            </a:r>
          </a:p>
          <a:p>
            <a:r>
              <a:rPr lang="en-US" sz="1100" dirty="0">
                <a:latin typeface="Lucida Console" panose="020B0609040504020204" pitchFamily="49" charset="0"/>
              </a:rPr>
              <a:t>[11,]      NA      NA      NA    NA      NA        NA</a:t>
            </a:r>
          </a:p>
          <a:p>
            <a:r>
              <a:rPr lang="en-US" sz="1100" dirty="0">
                <a:latin typeface="Lucida Console" panose="020B0609040504020204" pitchFamily="49" charset="0"/>
              </a:rPr>
              <a:t>[12,]      NA      NA      NA    NA      NA        NA</a:t>
            </a:r>
          </a:p>
          <a:p>
            <a:r>
              <a:rPr lang="en-US" sz="1100" dirty="0">
                <a:latin typeface="Lucida Console" panose="020B0609040504020204" pitchFamily="49" charset="0"/>
              </a:rPr>
              <a:t>[13,]      NA      NA      NA    NA      NA        NA</a:t>
            </a:r>
          </a:p>
          <a:p>
            <a:r>
              <a:rPr lang="en-US" sz="1100" dirty="0">
                <a:latin typeface="Lucida Console" panose="020B0609040504020204" pitchFamily="49" charset="0"/>
              </a:rPr>
              <a:t>[14,]      NA      NA      NA    NA      NA        NA</a:t>
            </a:r>
          </a:p>
          <a:p>
            <a:r>
              <a:rPr lang="en-US" sz="1100" dirty="0">
                <a:latin typeface="Lucida Console" panose="020B0609040504020204" pitchFamily="49" charset="0"/>
              </a:rPr>
              <a:t>[15,]      NA      NA      NA    NA      NA        NA</a:t>
            </a:r>
          </a:p>
          <a:p>
            <a:r>
              <a:rPr lang="en-US" sz="1100" dirty="0">
                <a:latin typeface="Lucida Console" panose="020B0609040504020204" pitchFamily="49" charset="0"/>
              </a:rPr>
              <a:t>[16,]      NA      NA      NA    NA      NA        NA</a:t>
            </a:r>
          </a:p>
          <a:p>
            <a:r>
              <a:rPr lang="en-US" sz="1100" dirty="0">
                <a:latin typeface="Lucida Console" panose="020B0609040504020204" pitchFamily="49" charset="0"/>
              </a:rPr>
              <a:t>[17,]      NA      NA      NA    NA      NA        NA</a:t>
            </a:r>
          </a:p>
          <a:p>
            <a:r>
              <a:rPr lang="en-US" sz="1100" dirty="0">
                <a:latin typeface="Lucida Console" panose="020B0609040504020204" pitchFamily="49" charset="0"/>
              </a:rPr>
              <a:t>[18,]      NA      NA      NA    NA      NA        NA</a:t>
            </a:r>
          </a:p>
          <a:p>
            <a:r>
              <a:rPr lang="en-US" sz="1100" dirty="0">
                <a:latin typeface="Lucida Console" panose="020B0609040504020204" pitchFamily="49" charset="0"/>
              </a:rPr>
              <a:t>[19,]      NA      NA      NA    NA      NA        NA</a:t>
            </a:r>
          </a:p>
          <a:p>
            <a:r>
              <a:rPr lang="en-US" sz="1100" dirty="0">
                <a:latin typeface="Lucida Console" panose="020B0609040504020204" pitchFamily="49" charset="0"/>
              </a:rPr>
              <a:t>[20,]      NA      NA      NA    NA      NA        NA</a:t>
            </a:r>
          </a:p>
        </p:txBody>
      </p:sp>
    </p:spTree>
    <p:extLst>
      <p:ext uri="{BB962C8B-B14F-4D97-AF65-F5344CB8AC3E}">
        <p14:creationId xmlns:p14="http://schemas.microsoft.com/office/powerpoint/2010/main" val="285386890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Model output – trace monotherapy</a:t>
            </a:r>
          </a:p>
        </p:txBody>
      </p:sp>
      <p:sp>
        <p:nvSpPr>
          <p:cNvPr id="4" name="Rectangle 3">
            <a:extLst>
              <a:ext uri="{FF2B5EF4-FFF2-40B4-BE49-F238E27FC236}">
                <a16:creationId xmlns:a16="http://schemas.microsoft.com/office/drawing/2014/main" id="{2FF070E3-EB04-7F44-A7BD-3ECAFFF66491}"/>
              </a:ext>
            </a:extLst>
          </p:cNvPr>
          <p:cNvSpPr/>
          <p:nvPr/>
        </p:nvSpPr>
        <p:spPr>
          <a:xfrm>
            <a:off x="295153" y="1307892"/>
            <a:ext cx="8686801" cy="1277273"/>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for(t in 1:follow_up){</a:t>
            </a:r>
          </a:p>
          <a:p>
            <a:r>
              <a:rPr lang="en-US" sz="1100" dirty="0" err="1">
                <a:latin typeface="Lucida Console" panose="020B0609040504020204" pitchFamily="49" charset="0"/>
              </a:rPr>
              <a:t>trace_mono</a:t>
            </a:r>
            <a:r>
              <a:rPr lang="en-US" sz="1100" dirty="0">
                <a:latin typeface="Lucida Console" panose="020B0609040504020204" pitchFamily="49" charset="0"/>
              </a:rPr>
              <a:t>[t,1:4] &lt;- initial %*% (</a:t>
            </a:r>
            <a:r>
              <a:rPr lang="en-US" sz="1100" dirty="0" err="1">
                <a:latin typeface="Lucida Console" panose="020B0609040504020204" pitchFamily="49" charset="0"/>
              </a:rPr>
              <a:t>transitions_mono</a:t>
            </a:r>
            <a:r>
              <a:rPr lang="en-US" sz="1100" dirty="0">
                <a:latin typeface="Lucida Console" panose="020B0609040504020204" pitchFamily="49" charset="0"/>
              </a:rPr>
              <a:t> %^%t)</a:t>
            </a:r>
          </a:p>
          <a:p>
            <a:r>
              <a:rPr lang="en-US" sz="1100" dirty="0" err="1">
                <a:latin typeface="Lucida Console" panose="020B0609040504020204" pitchFamily="49" charset="0"/>
              </a:rPr>
              <a:t>trace_mono</a:t>
            </a:r>
            <a:r>
              <a:rPr lang="en-US" sz="1100" dirty="0">
                <a:latin typeface="Lucida Console" panose="020B0609040504020204" pitchFamily="49" charset="0"/>
              </a:rPr>
              <a:t>[t,5] &lt;- sum(  </a:t>
            </a:r>
            <a:r>
              <a:rPr lang="en-US" sz="1100" dirty="0" err="1">
                <a:latin typeface="Lucida Console" panose="020B0609040504020204" pitchFamily="49" charset="0"/>
              </a:rPr>
              <a:t>trace_mono</a:t>
            </a:r>
            <a:r>
              <a:rPr lang="en-US" sz="1100" dirty="0">
                <a:latin typeface="Lucida Console" panose="020B0609040504020204" pitchFamily="49" charset="0"/>
              </a:rPr>
              <a:t>[t,1:4] * LY * 1/(1+discount_LY)^t  )</a:t>
            </a:r>
          </a:p>
          <a:p>
            <a:r>
              <a:rPr lang="en-US" sz="1100" dirty="0" err="1">
                <a:latin typeface="Lucida Console" panose="020B0609040504020204" pitchFamily="49" charset="0"/>
              </a:rPr>
              <a:t>trace_mono</a:t>
            </a:r>
            <a:r>
              <a:rPr lang="en-US" sz="1100" dirty="0">
                <a:latin typeface="Lucida Console" panose="020B0609040504020204" pitchFamily="49" charset="0"/>
              </a:rPr>
              <a:t>[t,6] &lt;- sum(  </a:t>
            </a:r>
            <a:r>
              <a:rPr lang="en-US" sz="1100" dirty="0" err="1">
                <a:latin typeface="Lucida Console" panose="020B0609040504020204" pitchFamily="49" charset="0"/>
              </a:rPr>
              <a:t>trace_mono</a:t>
            </a:r>
            <a:r>
              <a:rPr lang="en-US" sz="1100" dirty="0">
                <a:latin typeface="Lucida Console" panose="020B0609040504020204" pitchFamily="49" charset="0"/>
              </a:rPr>
              <a:t>[t,1:4] * (</a:t>
            </a:r>
            <a:r>
              <a:rPr lang="en-US" sz="1100" dirty="0" err="1">
                <a:latin typeface="Lucida Console" panose="020B0609040504020204" pitchFamily="49" charset="0"/>
              </a:rPr>
              <a:t>drug_cost_mono</a:t>
            </a:r>
            <a:r>
              <a:rPr lang="en-US" sz="1100" dirty="0">
                <a:latin typeface="Lucida Console" panose="020B0609040504020204" pitchFamily="49" charset="0"/>
              </a:rPr>
              <a:t> + </a:t>
            </a:r>
            <a:r>
              <a:rPr lang="en-US" sz="1100" dirty="0" err="1">
                <a:latin typeface="Lucida Console" panose="020B0609040504020204" pitchFamily="49" charset="0"/>
              </a:rPr>
              <a:t>other_cost</a:t>
            </a:r>
            <a:r>
              <a:rPr lang="en-US" sz="1100" dirty="0">
                <a:latin typeface="Lucida Console" panose="020B0609040504020204" pitchFamily="49" charset="0"/>
              </a:rPr>
              <a:t>) * 1/(1+discount_cost)^t  )</a:t>
            </a:r>
          </a:p>
          <a:p>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err="1">
                <a:latin typeface="Lucida Console" panose="020B0609040504020204" pitchFamily="49" charset="0"/>
              </a:rPr>
              <a:t>trace_mono</a:t>
            </a:r>
            <a:endParaRPr lang="en-US" sz="1100" dirty="0">
              <a:latin typeface="Lucida Console" panose="020B0609040504020204" pitchFamily="49" charset="0"/>
            </a:endParaRPr>
          </a:p>
        </p:txBody>
      </p:sp>
    </p:spTree>
    <p:extLst>
      <p:ext uri="{BB962C8B-B14F-4D97-AF65-F5344CB8AC3E}">
        <p14:creationId xmlns:p14="http://schemas.microsoft.com/office/powerpoint/2010/main" val="27428519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Model output – trace monotherapy</a:t>
            </a:r>
          </a:p>
        </p:txBody>
      </p:sp>
      <p:sp>
        <p:nvSpPr>
          <p:cNvPr id="5" name="Rectangle 4">
            <a:extLst>
              <a:ext uri="{FF2B5EF4-FFF2-40B4-BE49-F238E27FC236}">
                <a16:creationId xmlns:a16="http://schemas.microsoft.com/office/drawing/2014/main" id="{786D05F8-0103-984E-866F-12FF28621F8E}"/>
              </a:ext>
            </a:extLst>
          </p:cNvPr>
          <p:cNvSpPr/>
          <p:nvPr/>
        </p:nvSpPr>
        <p:spPr>
          <a:xfrm>
            <a:off x="680354" y="828173"/>
            <a:ext cx="7170516" cy="3816429"/>
          </a:xfrm>
          <a:prstGeom prst="rect">
            <a:avLst/>
          </a:prstGeom>
        </p:spPr>
        <p:txBody>
          <a:bodyPr wrap="square">
            <a:spAutoFit/>
          </a:bodyPr>
          <a:lstStyle/>
          <a:p>
            <a:r>
              <a:rPr lang="en-US" sz="1100" dirty="0">
                <a:latin typeface="Lucida Console" panose="020B0609040504020204" pitchFamily="49" charset="0"/>
              </a:rPr>
              <a:t>&gt; </a:t>
            </a:r>
            <a:r>
              <a:rPr lang="en-US" sz="1100" dirty="0" err="1">
                <a:latin typeface="Lucida Console" panose="020B0609040504020204" pitchFamily="49" charset="0"/>
              </a:rPr>
              <a:t>trace_mono</a:t>
            </a:r>
            <a:endParaRPr lang="en-US" sz="1100" dirty="0">
              <a:latin typeface="Lucida Console" panose="020B0609040504020204" pitchFamily="49" charset="0"/>
            </a:endParaRPr>
          </a:p>
          <a:p>
            <a:r>
              <a:rPr lang="en-US" sz="1100" dirty="0">
                <a:latin typeface="Lucida Console" panose="020B0609040504020204" pitchFamily="49" charset="0"/>
              </a:rPr>
              <a:t>          State A     State B    State C      Death    Disc LY Disc cost</a:t>
            </a:r>
          </a:p>
          <a:p>
            <a:r>
              <a:rPr lang="en-US" sz="1100" dirty="0">
                <a:latin typeface="Lucida Console" panose="020B0609040504020204" pitchFamily="49" charset="0"/>
              </a:rPr>
              <a:t> [1,] 0.721000000 0.202000000 0.06700000 0.01000000 0.99000000 5153.0840</a:t>
            </a:r>
          </a:p>
          <a:p>
            <a:r>
              <a:rPr lang="en-US" sz="1100" dirty="0">
                <a:latin typeface="Lucida Console" panose="020B0609040504020204" pitchFamily="49" charset="0"/>
              </a:rPr>
              <a:t> [2,] 0.519841000 0.263004000 0.18077100 0.03638400 0.96361600 5392.2140</a:t>
            </a:r>
          </a:p>
          <a:p>
            <a:r>
              <a:rPr lang="en-US" sz="1100" dirty="0">
                <a:latin typeface="Lucida Console" panose="020B0609040504020204" pitchFamily="49" charset="0"/>
              </a:rPr>
              <a:t> [3,] 0.374805361 0.257813206 0.27745022 0.08993121 0.91006879 5366.7964</a:t>
            </a:r>
          </a:p>
          <a:p>
            <a:r>
              <a:rPr lang="en-US" sz="1100" dirty="0">
                <a:latin typeface="Lucida Console" panose="020B0609040504020204" pitchFamily="49" charset="0"/>
              </a:rPr>
              <a:t> [4,] 0.270234665 0.225500156 0.33812960 0.16613558 0.83386442 5052.0286</a:t>
            </a:r>
          </a:p>
          <a:p>
            <a:r>
              <a:rPr lang="en-US" sz="1100" dirty="0">
                <a:latin typeface="Lucida Console" panose="020B0609040504020204" pitchFamily="49" charset="0"/>
              </a:rPr>
              <a:t> [5,] 0.194839194 0.185602993 0.36348149 0.25607633 0.74392367 4537.3315</a:t>
            </a:r>
          </a:p>
          <a:p>
            <a:r>
              <a:rPr lang="en-US" sz="1100" dirty="0">
                <a:latin typeface="Lucida Console" panose="020B0609040504020204" pitchFamily="49" charset="0"/>
              </a:rPr>
              <a:t> [6,] 0.140479059 0.147192856 0.36120576 0.35112233 0.64887767 3925.1614</a:t>
            </a:r>
          </a:p>
          <a:p>
            <a:r>
              <a:rPr lang="en-US" sz="1100" dirty="0">
                <a:latin typeface="Lucida Console" panose="020B0609040504020204" pitchFamily="49" charset="0"/>
              </a:rPr>
              <a:t> [7,] 0.101285401 0.113895819 0.34022391 0.44459487 0.55540513 3296.2640</a:t>
            </a:r>
          </a:p>
          <a:p>
            <a:r>
              <a:rPr lang="en-US" sz="1100" dirty="0">
                <a:latin typeface="Lucida Console" panose="020B0609040504020204" pitchFamily="49" charset="0"/>
              </a:rPr>
              <a:t> [8,] 0.073026774 0.086633122 0.30830965 0.53203045 0.46796955 2703.2976</a:t>
            </a:r>
          </a:p>
          <a:p>
            <a:r>
              <a:rPr lang="en-US" sz="1100" dirty="0">
                <a:latin typeface="Lucida Console" panose="020B0609040504020204" pitchFamily="49" charset="0"/>
              </a:rPr>
              <a:t> [9,] 0.052652304 0.065085252 0.27138471 0.61087773 0.38912227 2174.9502</a:t>
            </a:r>
          </a:p>
          <a:p>
            <a:r>
              <a:rPr lang="en-US" sz="1100" dirty="0">
                <a:latin typeface="Lucida Console" panose="020B0609040504020204" pitchFamily="49" charset="0"/>
              </a:rPr>
              <a:t>[10,] 0.037962311 0.048450297 0.23355594 0.68003145 0.31996855 1722.6597</a:t>
            </a:r>
          </a:p>
          <a:p>
            <a:r>
              <a:rPr lang="en-US" sz="1100" dirty="0">
                <a:latin typeface="Lucida Console" panose="020B0609040504020204" pitchFamily="49" charset="0"/>
              </a:rPr>
              <a:t>[11,] 0.027370827 0.035818009 0.19742970 0.73938147 0.26061853 1346.8318</a:t>
            </a:r>
          </a:p>
          <a:p>
            <a:r>
              <a:rPr lang="en-US" sz="1100" dirty="0">
                <a:latin typeface="Lucida Console" panose="020B0609040504020204" pitchFamily="49" charset="0"/>
              </a:rPr>
              <a:t>[12,] 0.019734366 0.026339170 0.16448405 0.78944241 0.21055759 1041.6145</a:t>
            </a:r>
          </a:p>
          <a:p>
            <a:r>
              <a:rPr lang="en-US" sz="1100" dirty="0">
                <a:latin typeface="Lucida Console" panose="020B0609040504020204" pitchFamily="49" charset="0"/>
              </a:rPr>
              <a:t>[13,] 0.014228478 0.019289400 0.13540528 0.83107684 0.16892316  798.1925</a:t>
            </a:r>
          </a:p>
          <a:p>
            <a:r>
              <a:rPr lang="en-US" sz="1100" dirty="0">
                <a:latin typeface="Lucida Console" panose="020B0609040504020204" pitchFamily="49" charset="0"/>
              </a:rPr>
              <a:t>[14,] 0.010258733 0.014081294 0.11035806 0.86530192 0.13469808  606.8751</a:t>
            </a:r>
          </a:p>
          <a:p>
            <a:r>
              <a:rPr lang="en-US" sz="1100" dirty="0">
                <a:latin typeface="Lucida Console" panose="020B0609040504020204" pitchFamily="49" charset="0"/>
              </a:rPr>
              <a:t>[15,] 0.007396546 0.010253496 0.08918696 0.89316300 0.10683700  458.3073</a:t>
            </a:r>
          </a:p>
          <a:p>
            <a:r>
              <a:rPr lang="en-US" sz="1100" dirty="0">
                <a:latin typeface="Lucida Console" panose="020B0609040504020204" pitchFamily="49" charset="0"/>
              </a:rPr>
              <a:t>[16,] 0.005332910 0.007451383 0.07155896 0.91565674 0.08434326  344.0880</a:t>
            </a:r>
          </a:p>
          <a:p>
            <a:r>
              <a:rPr lang="en-US" sz="1100" dirty="0">
                <a:latin typeface="Lucida Console" panose="020B0609040504020204" pitchFamily="49" charset="0"/>
              </a:rPr>
              <a:t>[17,] 0.003845028 0.005406501 0.05705924 0.93368923 0.06631077  257.0161</a:t>
            </a:r>
          </a:p>
          <a:p>
            <a:r>
              <a:rPr lang="en-US" sz="1100" dirty="0">
                <a:latin typeface="Lucida Console" panose="020B0609040504020204" pitchFamily="49" charset="0"/>
              </a:rPr>
              <a:t>[18,] 0.002772265 0.003917873 0.04525249 0.94805737 0.05194263  191.1168</a:t>
            </a:r>
          </a:p>
          <a:p>
            <a:r>
              <a:rPr lang="en-US" sz="1100" dirty="0">
                <a:latin typeface="Lucida Console" panose="020B0609040504020204" pitchFamily="49" charset="0"/>
              </a:rPr>
              <a:t>[19,] 0.001998803 0.002836282 0.03571969 0.95944523 0.04055477  141.5508</a:t>
            </a:r>
          </a:p>
          <a:p>
            <a:r>
              <a:rPr lang="en-US" sz="1100" dirty="0">
                <a:latin typeface="Lucida Console" panose="020B0609040504020204" pitchFamily="49" charset="0"/>
              </a:rPr>
              <a:t>[20,] 0.001441137 0.002051638 0.02807805 0.96842917 0.03157083  104.4704</a:t>
            </a:r>
          </a:p>
        </p:txBody>
      </p:sp>
    </p:spTree>
    <p:extLst>
      <p:ext uri="{BB962C8B-B14F-4D97-AF65-F5344CB8AC3E}">
        <p14:creationId xmlns:p14="http://schemas.microsoft.com/office/powerpoint/2010/main" val="32633103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Model output – trace combination therapy</a:t>
            </a:r>
          </a:p>
        </p:txBody>
      </p:sp>
      <p:sp>
        <p:nvSpPr>
          <p:cNvPr id="4" name="Rectangle 3">
            <a:extLst>
              <a:ext uri="{FF2B5EF4-FFF2-40B4-BE49-F238E27FC236}">
                <a16:creationId xmlns:a16="http://schemas.microsoft.com/office/drawing/2014/main" id="{2FF070E3-EB04-7F44-A7BD-3ECAFFF66491}"/>
              </a:ext>
            </a:extLst>
          </p:cNvPr>
          <p:cNvSpPr/>
          <p:nvPr/>
        </p:nvSpPr>
        <p:spPr>
          <a:xfrm>
            <a:off x="295154" y="1143000"/>
            <a:ext cx="8704468" cy="2839239"/>
          </a:xfrm>
          <a:prstGeom prst="rect">
            <a:avLst/>
          </a:prstGeom>
          <a:solidFill>
            <a:schemeClr val="bg1">
              <a:lumMod val="85000"/>
            </a:schemeClr>
          </a:solidFill>
        </p:spPr>
        <p:txBody>
          <a:bodyPr wrap="square">
            <a:spAutoFit/>
          </a:bodyPr>
          <a:lstStyle/>
          <a:p>
            <a:r>
              <a:rPr lang="en-US" sz="1050" dirty="0" err="1">
                <a:latin typeface="Lucida Console" panose="020B0609040504020204" pitchFamily="49" charset="0"/>
              </a:rPr>
              <a:t>trace_combi</a:t>
            </a:r>
            <a:r>
              <a:rPr lang="en-US" sz="1050" dirty="0">
                <a:latin typeface="Lucida Console" panose="020B0609040504020204" pitchFamily="49" charset="0"/>
              </a:rPr>
              <a:t>&lt;-matrix(rep(NA, 6 * </a:t>
            </a:r>
            <a:r>
              <a:rPr lang="en-US" sz="1050" dirty="0" err="1">
                <a:latin typeface="Lucida Console" panose="020B0609040504020204" pitchFamily="49" charset="0"/>
              </a:rPr>
              <a:t>follow_up</a:t>
            </a:r>
            <a:r>
              <a:rPr lang="en-US" sz="1050" dirty="0">
                <a:latin typeface="Lucida Console" panose="020B0609040504020204" pitchFamily="49" charset="0"/>
              </a:rPr>
              <a:t>), </a:t>
            </a:r>
            <a:r>
              <a:rPr lang="en-US" sz="1050" dirty="0" err="1">
                <a:latin typeface="Lucida Console" panose="020B0609040504020204" pitchFamily="49" charset="0"/>
              </a:rPr>
              <a:t>nrow</a:t>
            </a:r>
            <a:r>
              <a:rPr lang="en-US" sz="1050" dirty="0">
                <a:latin typeface="Lucida Console" panose="020B0609040504020204" pitchFamily="49" charset="0"/>
              </a:rPr>
              <a:t>=</a:t>
            </a:r>
            <a:r>
              <a:rPr lang="en-US" sz="1050" dirty="0" err="1">
                <a:latin typeface="Lucida Console" panose="020B0609040504020204" pitchFamily="49" charset="0"/>
              </a:rPr>
              <a:t>follow_up</a:t>
            </a:r>
            <a:r>
              <a:rPr lang="en-US" sz="1050" dirty="0">
                <a:latin typeface="Lucida Console" panose="020B0609040504020204" pitchFamily="49" charset="0"/>
              </a:rPr>
              <a:t>)</a:t>
            </a:r>
          </a:p>
          <a:p>
            <a:endParaRPr lang="en-US" sz="1050" dirty="0">
              <a:latin typeface="Lucida Console" panose="020B0609040504020204" pitchFamily="49" charset="0"/>
            </a:endParaRPr>
          </a:p>
          <a:p>
            <a:r>
              <a:rPr lang="en-US" sz="1050" dirty="0" err="1">
                <a:latin typeface="Lucida Console" panose="020B0609040504020204" pitchFamily="49" charset="0"/>
              </a:rPr>
              <a:t>colnames</a:t>
            </a:r>
            <a:r>
              <a:rPr lang="en-US" sz="1050" dirty="0">
                <a:latin typeface="Lucida Console" panose="020B0609040504020204" pitchFamily="49" charset="0"/>
              </a:rPr>
              <a:t>(</a:t>
            </a:r>
            <a:r>
              <a:rPr lang="en-US" sz="1050" dirty="0" err="1">
                <a:latin typeface="Lucida Console" panose="020B0609040504020204" pitchFamily="49" charset="0"/>
              </a:rPr>
              <a:t>trace_combi</a:t>
            </a:r>
            <a:r>
              <a:rPr lang="en-US" sz="1050" dirty="0">
                <a:latin typeface="Lucida Console" panose="020B0609040504020204" pitchFamily="49" charset="0"/>
              </a:rPr>
              <a:t>) &lt;- c("State A", "State B", "State C", "Death", "Disc LY", "Disc cost")</a:t>
            </a:r>
          </a:p>
          <a:p>
            <a:endParaRPr lang="en-US" sz="1050" dirty="0">
              <a:latin typeface="Lucida Console" panose="020B0609040504020204" pitchFamily="49" charset="0"/>
            </a:endParaRPr>
          </a:p>
          <a:p>
            <a:r>
              <a:rPr lang="en-US" sz="1050" dirty="0">
                <a:latin typeface="Lucida Console" panose="020B0609040504020204" pitchFamily="49" charset="0"/>
              </a:rPr>
              <a:t>for(t in 1:2){</a:t>
            </a:r>
          </a:p>
          <a:p>
            <a:r>
              <a:rPr lang="en-US" sz="1050" dirty="0">
                <a:latin typeface="Lucida Console" panose="020B0609040504020204" pitchFamily="49" charset="0"/>
              </a:rPr>
              <a:t>  </a:t>
            </a:r>
            <a:r>
              <a:rPr lang="en-US" sz="1050" dirty="0" err="1">
                <a:latin typeface="Lucida Console" panose="020B0609040504020204" pitchFamily="49" charset="0"/>
              </a:rPr>
              <a:t>trace_combi</a:t>
            </a:r>
            <a:r>
              <a:rPr lang="en-US" sz="1050" dirty="0">
                <a:latin typeface="Lucida Console" panose="020B0609040504020204" pitchFamily="49" charset="0"/>
              </a:rPr>
              <a:t>[t,1:4] &lt;- initial %*% (</a:t>
            </a:r>
            <a:r>
              <a:rPr lang="en-US" sz="1050" dirty="0" err="1">
                <a:latin typeface="Lucida Console" panose="020B0609040504020204" pitchFamily="49" charset="0"/>
              </a:rPr>
              <a:t>transitions_combi</a:t>
            </a:r>
            <a:r>
              <a:rPr lang="en-US" sz="1050" dirty="0">
                <a:latin typeface="Lucida Console" panose="020B0609040504020204" pitchFamily="49" charset="0"/>
              </a:rPr>
              <a:t> %^%t)</a:t>
            </a:r>
          </a:p>
          <a:p>
            <a:r>
              <a:rPr lang="en-US" sz="1050" dirty="0">
                <a:latin typeface="Lucida Console" panose="020B0609040504020204" pitchFamily="49" charset="0"/>
              </a:rPr>
              <a:t>  </a:t>
            </a:r>
            <a:r>
              <a:rPr lang="en-US" sz="1050" dirty="0" err="1">
                <a:latin typeface="Lucida Console" panose="020B0609040504020204" pitchFamily="49" charset="0"/>
              </a:rPr>
              <a:t>trace_combi</a:t>
            </a:r>
            <a:r>
              <a:rPr lang="en-US" sz="1050" dirty="0">
                <a:latin typeface="Lucida Console" panose="020B0609040504020204" pitchFamily="49" charset="0"/>
              </a:rPr>
              <a:t>[t,5] &lt;- sum(  </a:t>
            </a:r>
            <a:r>
              <a:rPr lang="en-US" sz="1050" dirty="0" err="1">
                <a:latin typeface="Lucida Console" panose="020B0609040504020204" pitchFamily="49" charset="0"/>
              </a:rPr>
              <a:t>trace_combi</a:t>
            </a:r>
            <a:r>
              <a:rPr lang="en-US" sz="1050" dirty="0">
                <a:latin typeface="Lucida Console" panose="020B0609040504020204" pitchFamily="49" charset="0"/>
              </a:rPr>
              <a:t>[t,1:4] * LY * 1/(1+discount_LY)^t  )</a:t>
            </a:r>
          </a:p>
          <a:p>
            <a:r>
              <a:rPr lang="en-US" sz="1050" dirty="0">
                <a:latin typeface="Lucida Console" panose="020B0609040504020204" pitchFamily="49" charset="0"/>
              </a:rPr>
              <a:t>  </a:t>
            </a:r>
            <a:r>
              <a:rPr lang="en-US" sz="1050" dirty="0" err="1">
                <a:latin typeface="Lucida Console" panose="020B0609040504020204" pitchFamily="49" charset="0"/>
              </a:rPr>
              <a:t>trace_combi</a:t>
            </a:r>
            <a:r>
              <a:rPr lang="en-US" sz="1050" dirty="0">
                <a:latin typeface="Lucida Console" panose="020B0609040504020204" pitchFamily="49" charset="0"/>
              </a:rPr>
              <a:t>[t,6] &lt;- sum(  </a:t>
            </a:r>
            <a:r>
              <a:rPr lang="en-US" sz="1050" dirty="0" err="1">
                <a:latin typeface="Lucida Console" panose="020B0609040504020204" pitchFamily="49" charset="0"/>
              </a:rPr>
              <a:t>trace_combi</a:t>
            </a:r>
            <a:r>
              <a:rPr lang="en-US" sz="1050" dirty="0">
                <a:latin typeface="Lucida Console" panose="020B0609040504020204" pitchFamily="49" charset="0"/>
              </a:rPr>
              <a:t>[t,1:4] * (</a:t>
            </a:r>
            <a:r>
              <a:rPr lang="en-US" sz="1050" dirty="0" err="1">
                <a:latin typeface="Lucida Console" panose="020B0609040504020204" pitchFamily="49" charset="0"/>
              </a:rPr>
              <a:t>drug_cost_combi</a:t>
            </a:r>
            <a:r>
              <a:rPr lang="en-US" sz="1050" dirty="0">
                <a:latin typeface="Lucida Console" panose="020B0609040504020204" pitchFamily="49" charset="0"/>
              </a:rPr>
              <a:t> + </a:t>
            </a:r>
            <a:r>
              <a:rPr lang="en-US" sz="1050" dirty="0" err="1">
                <a:latin typeface="Lucida Console" panose="020B0609040504020204" pitchFamily="49" charset="0"/>
              </a:rPr>
              <a:t>other_cost</a:t>
            </a:r>
            <a:r>
              <a:rPr lang="en-US" sz="1050" dirty="0">
                <a:latin typeface="Lucida Console" panose="020B0609040504020204" pitchFamily="49" charset="0"/>
              </a:rPr>
              <a:t>) * 1/(1+discount_cost)^t  )</a:t>
            </a:r>
          </a:p>
          <a:p>
            <a:r>
              <a:rPr lang="en-US" sz="1050" dirty="0">
                <a:latin typeface="Lucida Console" panose="020B0609040504020204" pitchFamily="49" charset="0"/>
              </a:rPr>
              <a:t>}</a:t>
            </a:r>
          </a:p>
          <a:p>
            <a:r>
              <a:rPr lang="en-US" sz="1050" dirty="0">
                <a:latin typeface="Lucida Console" panose="020B0609040504020204" pitchFamily="49" charset="0"/>
              </a:rPr>
              <a:t>for(t in 3:follow_up){</a:t>
            </a:r>
          </a:p>
          <a:p>
            <a:r>
              <a:rPr lang="en-US" sz="1050" dirty="0">
                <a:latin typeface="Lucida Console" panose="020B0609040504020204" pitchFamily="49" charset="0"/>
              </a:rPr>
              <a:t>  </a:t>
            </a:r>
            <a:r>
              <a:rPr lang="en-US" sz="1050" dirty="0" err="1">
                <a:latin typeface="Lucida Console" panose="020B0609040504020204" pitchFamily="49" charset="0"/>
              </a:rPr>
              <a:t>trace_combi</a:t>
            </a:r>
            <a:r>
              <a:rPr lang="en-US" sz="1050" dirty="0">
                <a:latin typeface="Lucida Console" panose="020B0609040504020204" pitchFamily="49" charset="0"/>
              </a:rPr>
              <a:t>[t,1:4] &lt;- </a:t>
            </a:r>
            <a:r>
              <a:rPr lang="en-US" sz="1050" dirty="0" err="1">
                <a:latin typeface="Lucida Console" panose="020B0609040504020204" pitchFamily="49" charset="0"/>
              </a:rPr>
              <a:t>trace_combi</a:t>
            </a:r>
            <a:r>
              <a:rPr lang="en-US" sz="1050" dirty="0">
                <a:latin typeface="Lucida Console" panose="020B0609040504020204" pitchFamily="49" charset="0"/>
              </a:rPr>
              <a:t>[2,1:4] %*% (</a:t>
            </a:r>
            <a:r>
              <a:rPr lang="en-US" sz="1050" dirty="0" err="1">
                <a:latin typeface="Lucida Console" panose="020B0609040504020204" pitchFamily="49" charset="0"/>
              </a:rPr>
              <a:t>transitions_mono</a:t>
            </a:r>
            <a:r>
              <a:rPr lang="en-US" sz="1050" dirty="0">
                <a:latin typeface="Lucida Console" panose="020B0609040504020204" pitchFamily="49" charset="0"/>
              </a:rPr>
              <a:t> %^% (t-2))</a:t>
            </a:r>
          </a:p>
          <a:p>
            <a:r>
              <a:rPr lang="en-US" sz="1050" dirty="0">
                <a:latin typeface="Lucida Console" panose="020B0609040504020204" pitchFamily="49" charset="0"/>
              </a:rPr>
              <a:t>  </a:t>
            </a:r>
            <a:r>
              <a:rPr lang="en-US" sz="1050" dirty="0" err="1">
                <a:latin typeface="Lucida Console" panose="020B0609040504020204" pitchFamily="49" charset="0"/>
              </a:rPr>
              <a:t>trace_combi</a:t>
            </a:r>
            <a:r>
              <a:rPr lang="en-US" sz="1050" dirty="0">
                <a:latin typeface="Lucida Console" panose="020B0609040504020204" pitchFamily="49" charset="0"/>
              </a:rPr>
              <a:t>[t,5] &lt;- sum(  </a:t>
            </a:r>
            <a:r>
              <a:rPr lang="en-US" sz="1050" dirty="0" err="1">
                <a:latin typeface="Lucida Console" panose="020B0609040504020204" pitchFamily="49" charset="0"/>
              </a:rPr>
              <a:t>trace_combi</a:t>
            </a:r>
            <a:r>
              <a:rPr lang="en-US" sz="1050" dirty="0">
                <a:latin typeface="Lucida Console" panose="020B0609040504020204" pitchFamily="49" charset="0"/>
              </a:rPr>
              <a:t>[t,1:4] * LY * 1/(1+discount_LY)^t  )</a:t>
            </a:r>
          </a:p>
          <a:p>
            <a:r>
              <a:rPr lang="en-US" sz="1050" dirty="0">
                <a:latin typeface="Lucida Console" panose="020B0609040504020204" pitchFamily="49" charset="0"/>
              </a:rPr>
              <a:t>  </a:t>
            </a:r>
            <a:r>
              <a:rPr lang="en-US" sz="1050" dirty="0" err="1">
                <a:latin typeface="Lucida Console" panose="020B0609040504020204" pitchFamily="49" charset="0"/>
              </a:rPr>
              <a:t>trace_combi</a:t>
            </a:r>
            <a:r>
              <a:rPr lang="en-US" sz="1050" dirty="0">
                <a:latin typeface="Lucida Console" panose="020B0609040504020204" pitchFamily="49" charset="0"/>
              </a:rPr>
              <a:t>[t,6] &lt;- sum(  </a:t>
            </a:r>
            <a:r>
              <a:rPr lang="en-US" sz="1050" dirty="0" err="1">
                <a:latin typeface="Lucida Console" panose="020B0609040504020204" pitchFamily="49" charset="0"/>
              </a:rPr>
              <a:t>trace_combi</a:t>
            </a:r>
            <a:r>
              <a:rPr lang="en-US" sz="1050" dirty="0">
                <a:latin typeface="Lucida Console" panose="020B0609040504020204" pitchFamily="49" charset="0"/>
              </a:rPr>
              <a:t>[t,1:4] * (</a:t>
            </a:r>
            <a:r>
              <a:rPr lang="en-US" sz="1050" dirty="0" err="1">
                <a:latin typeface="Lucida Console" panose="020B0609040504020204" pitchFamily="49" charset="0"/>
              </a:rPr>
              <a:t>drug_cost_mono</a:t>
            </a:r>
            <a:r>
              <a:rPr lang="en-US" sz="1050" dirty="0">
                <a:latin typeface="Lucida Console" panose="020B0609040504020204" pitchFamily="49" charset="0"/>
              </a:rPr>
              <a:t> + </a:t>
            </a:r>
            <a:r>
              <a:rPr lang="en-US" sz="1050" dirty="0" err="1">
                <a:latin typeface="Lucida Console" panose="020B0609040504020204" pitchFamily="49" charset="0"/>
              </a:rPr>
              <a:t>other_cost</a:t>
            </a:r>
            <a:r>
              <a:rPr lang="en-US" sz="1050" dirty="0">
                <a:latin typeface="Lucida Console" panose="020B0609040504020204" pitchFamily="49" charset="0"/>
              </a:rPr>
              <a:t>) * 1/(1+discount_cost)^t  )</a:t>
            </a:r>
          </a:p>
          <a:p>
            <a:r>
              <a:rPr lang="en-US" sz="1050" dirty="0">
                <a:latin typeface="Lucida Console" panose="020B0609040504020204" pitchFamily="49" charset="0"/>
              </a:rPr>
              <a:t>}</a:t>
            </a:r>
          </a:p>
          <a:p>
            <a:endParaRPr lang="en-US" sz="1050" dirty="0">
              <a:latin typeface="Lucida Console" panose="020B0609040504020204" pitchFamily="49" charset="0"/>
            </a:endParaRPr>
          </a:p>
          <a:p>
            <a:r>
              <a:rPr lang="en-US" sz="1050" dirty="0" err="1">
                <a:latin typeface="Lucida Console" panose="020B0609040504020204" pitchFamily="49" charset="0"/>
              </a:rPr>
              <a:t>trace_combi</a:t>
            </a:r>
            <a:endParaRPr lang="en-US" sz="1050" dirty="0">
              <a:latin typeface="Lucida Console" panose="020B0609040504020204" pitchFamily="49" charset="0"/>
            </a:endParaRPr>
          </a:p>
        </p:txBody>
      </p:sp>
    </p:spTree>
    <p:extLst>
      <p:ext uri="{BB962C8B-B14F-4D97-AF65-F5344CB8AC3E}">
        <p14:creationId xmlns:p14="http://schemas.microsoft.com/office/powerpoint/2010/main" val="8738971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640977-BA36-FF4A-A2CC-31763416EA2F}"/>
              </a:ext>
            </a:extLst>
          </p:cNvPr>
          <p:cNvSpPr>
            <a:spLocks noGrp="1"/>
          </p:cNvSpPr>
          <p:nvPr>
            <p:ph type="title"/>
          </p:nvPr>
        </p:nvSpPr>
        <p:spPr/>
        <p:txBody>
          <a:bodyPr/>
          <a:lstStyle/>
          <a:p>
            <a:r>
              <a:rPr lang="en-US" dirty="0"/>
              <a:t>Structure</a:t>
            </a:r>
          </a:p>
        </p:txBody>
      </p:sp>
      <p:sp>
        <p:nvSpPr>
          <p:cNvPr id="3" name="Content Placeholder 2">
            <a:extLst>
              <a:ext uri="{FF2B5EF4-FFF2-40B4-BE49-F238E27FC236}">
                <a16:creationId xmlns:a16="http://schemas.microsoft.com/office/drawing/2014/main" id="{8C595D6E-2329-8C47-B3A4-8B48EC5ECA8B}"/>
              </a:ext>
            </a:extLst>
          </p:cNvPr>
          <p:cNvSpPr>
            <a:spLocks noGrp="1"/>
          </p:cNvSpPr>
          <p:nvPr>
            <p:ph idx="1"/>
          </p:nvPr>
        </p:nvSpPr>
        <p:spPr/>
        <p:txBody>
          <a:bodyPr/>
          <a:lstStyle/>
          <a:p>
            <a:r>
              <a:rPr lang="en-US" dirty="0"/>
              <a:t>Presentation</a:t>
            </a:r>
          </a:p>
          <a:p>
            <a:r>
              <a:rPr lang="en-US" dirty="0"/>
              <a:t>Exercises using R (R-cloud)</a:t>
            </a:r>
          </a:p>
        </p:txBody>
      </p:sp>
    </p:spTree>
    <p:extLst>
      <p:ext uri="{BB962C8B-B14F-4D97-AF65-F5344CB8AC3E}">
        <p14:creationId xmlns:p14="http://schemas.microsoft.com/office/powerpoint/2010/main" val="41050869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Model output – trace combination therapy</a:t>
            </a:r>
          </a:p>
        </p:txBody>
      </p:sp>
      <p:sp>
        <p:nvSpPr>
          <p:cNvPr id="3" name="Rectangle 2">
            <a:extLst>
              <a:ext uri="{FF2B5EF4-FFF2-40B4-BE49-F238E27FC236}">
                <a16:creationId xmlns:a16="http://schemas.microsoft.com/office/drawing/2014/main" id="{F8784999-F0F3-AD4A-9F72-05D4F15A4FBC}"/>
              </a:ext>
            </a:extLst>
          </p:cNvPr>
          <p:cNvSpPr/>
          <p:nvPr/>
        </p:nvSpPr>
        <p:spPr>
          <a:xfrm>
            <a:off x="462046" y="948404"/>
            <a:ext cx="7611979" cy="3816429"/>
          </a:xfrm>
          <a:prstGeom prst="rect">
            <a:avLst/>
          </a:prstGeom>
        </p:spPr>
        <p:txBody>
          <a:bodyPr wrap="square">
            <a:spAutoFit/>
          </a:bodyPr>
          <a:lstStyle/>
          <a:p>
            <a:r>
              <a:rPr lang="en-US" sz="1100" dirty="0">
                <a:latin typeface="Lucida Console" panose="020B0609040504020204" pitchFamily="49" charset="0"/>
              </a:rPr>
              <a:t>&gt; </a:t>
            </a:r>
            <a:r>
              <a:rPr lang="en-US" sz="1100" dirty="0" err="1">
                <a:latin typeface="Lucida Console" panose="020B0609040504020204" pitchFamily="49" charset="0"/>
              </a:rPr>
              <a:t>trace_combi</a:t>
            </a:r>
            <a:endParaRPr lang="en-US" sz="1100" dirty="0">
              <a:latin typeface="Lucida Console" panose="020B0609040504020204" pitchFamily="49" charset="0"/>
            </a:endParaRPr>
          </a:p>
          <a:p>
            <a:r>
              <a:rPr lang="en-US" sz="1100" dirty="0">
                <a:latin typeface="Lucida Console" panose="020B0609040504020204" pitchFamily="49" charset="0"/>
              </a:rPr>
              <a:t>          State A     State B    State C      Death    Disc LY Disc cost</a:t>
            </a:r>
          </a:p>
          <a:p>
            <a:r>
              <a:rPr lang="en-US" sz="1100" dirty="0">
                <a:latin typeface="Lucida Console" panose="020B0609040504020204" pitchFamily="49" charset="0"/>
              </a:rPr>
              <a:t> [1,] 0.857989000 0.102818000 0.03410300 0.00509000 0.99491000 6913.5529</a:t>
            </a:r>
          </a:p>
          <a:p>
            <a:r>
              <a:rPr lang="en-US" sz="1100" dirty="0">
                <a:latin typeface="Lucida Console" panose="020B0609040504020204" pitchFamily="49" charset="0"/>
              </a:rPr>
              <a:t> [2,] 0.736145124 0.169106615 0.08032348 0.01442478 0.98557522 6737.6635</a:t>
            </a:r>
          </a:p>
          <a:p>
            <a:r>
              <a:rPr lang="en-US" sz="1100" dirty="0">
                <a:latin typeface="Lucida Console" panose="020B0609040504020204" pitchFamily="49" charset="0"/>
              </a:rPr>
              <a:t> [3,] 0.530760634 0.246952259 0.17839072 0.04389638 0.95610362 5038.7601</a:t>
            </a:r>
          </a:p>
          <a:p>
            <a:r>
              <a:rPr lang="en-US" sz="1100" dirty="0">
                <a:latin typeface="Lucida Console" panose="020B0609040504020204" pitchFamily="49" charset="0"/>
              </a:rPr>
              <a:t> [4,] 0.382678417 0.250692910 0.26986357 0.09676510 0.90323490 4996.5322</a:t>
            </a:r>
          </a:p>
          <a:p>
            <a:r>
              <a:rPr lang="en-US" sz="1100" dirty="0">
                <a:latin typeface="Lucida Console" panose="020B0609040504020204" pitchFamily="49" charset="0"/>
              </a:rPr>
              <a:t> [5,] 0.275911139 0.222953621 0.33006915 0.17106609 0.82893391 4709.3031</a:t>
            </a:r>
          </a:p>
          <a:p>
            <a:r>
              <a:rPr lang="en-US" sz="1100" dirty="0">
                <a:latin typeface="Lucida Console" panose="020B0609040504020204" pitchFamily="49" charset="0"/>
              </a:rPr>
              <a:t> [6,] 0.198931931 0.185270104 0.35678003 0.25901793 0.74098207 4240.4615</a:t>
            </a:r>
          </a:p>
          <a:p>
            <a:r>
              <a:rPr lang="en-US" sz="1100" dirty="0">
                <a:latin typeface="Lucida Console" panose="020B0609040504020204" pitchFamily="49" charset="0"/>
              </a:rPr>
              <a:t> [7,] 0.143429922 0.147826181 0.35631840 0.35242550 0.64757450 3678.4262</a:t>
            </a:r>
          </a:p>
          <a:p>
            <a:r>
              <a:rPr lang="en-US" sz="1100" dirty="0">
                <a:latin typeface="Lucida Console" panose="020B0609040504020204" pitchFamily="49" charset="0"/>
              </a:rPr>
              <a:t> [8,] 0.103412974 0.114859855 0.33701386 0.44471331 0.55528669 3096.8983</a:t>
            </a:r>
          </a:p>
          <a:p>
            <a:r>
              <a:rPr lang="en-US" sz="1100" dirty="0">
                <a:latin typeface="Lucida Console" panose="020B0609040504020204" pitchFamily="49" charset="0"/>
              </a:rPr>
              <a:t> [9,] 0.074560754 0.087622997 0.30643702 0.53137923 0.46862077 2545.4660</a:t>
            </a:r>
          </a:p>
          <a:p>
            <a:r>
              <a:rPr lang="en-US" sz="1100" dirty="0">
                <a:latin typeface="Lucida Console" panose="020B0609040504020204" pitchFamily="49" charset="0"/>
              </a:rPr>
              <a:t>[10,] 0.053758304 0.065970233 0.27048590 0.60978557 0.39021443 2051.9188</a:t>
            </a:r>
          </a:p>
          <a:p>
            <a:r>
              <a:rPr lang="en-US" sz="1100" dirty="0">
                <a:latin typeface="Lucida Console" panose="020B0609040504020204" pitchFamily="49" charset="0"/>
              </a:rPr>
              <a:t>[11,] 0.038759737 0.049187883 0.23331611 0.67873627 0.32126373 1627.9106</a:t>
            </a:r>
          </a:p>
          <a:p>
            <a:r>
              <a:rPr lang="en-US" sz="1100" dirty="0">
                <a:latin typeface="Lucida Console" panose="020B0609040504020204" pitchFamily="49" charset="0"/>
              </a:rPr>
              <a:t>[12,] 0.027945770 0.036407627 0.19760346 0.73804315 0.26195685 1274.5707</a:t>
            </a:r>
          </a:p>
          <a:p>
            <a:r>
              <a:rPr lang="en-US" sz="1100" dirty="0">
                <a:latin typeface="Lucida Console" panose="020B0609040504020204" pitchFamily="49" charset="0"/>
              </a:rPr>
              <a:t>[13,] 0.020148900 0.026797877 0.16489286 0.78816036 0.21183964  986.9428</a:t>
            </a:r>
          </a:p>
          <a:p>
            <a:r>
              <a:rPr lang="en-US" sz="1100" dirty="0">
                <a:latin typeface="Lucida Console" panose="020B0609040504020204" pitchFamily="49" charset="0"/>
              </a:rPr>
              <a:t>[14,] 0.014527357 0.019639644 0.13592636 0.82990664 0.17009336  757.1038</a:t>
            </a:r>
          </a:p>
          <a:p>
            <a:r>
              <a:rPr lang="en-US" sz="1100" dirty="0">
                <a:latin typeface="Lucida Console" panose="020B0609040504020204" pitchFamily="49" charset="0"/>
              </a:rPr>
              <a:t>[15,] 0.010474225 0.014345160 0.11091144 0.86426918 0.13573082  576.1690</a:t>
            </a:r>
          </a:p>
          <a:p>
            <a:r>
              <a:rPr lang="en-US" sz="1100" dirty="0">
                <a:latin typeface="Lucida Console" panose="020B0609040504020204" pitchFamily="49" charset="0"/>
              </a:rPr>
              <a:t>[16,] 0.007551916 0.010450331 0.08972383 0.89227392 0.10772608  435.4712</a:t>
            </a:r>
          </a:p>
          <a:p>
            <a:r>
              <a:rPr lang="en-US" sz="1100" dirty="0">
                <a:latin typeface="Lucida Console" panose="020B0609040504020204" pitchFamily="49" charset="0"/>
              </a:rPr>
              <a:t>[17,] 0.005444931 0.007597129 0.07205214 0.91490580 0.08509420  327.1761</a:t>
            </a:r>
          </a:p>
          <a:p>
            <a:r>
              <a:rPr lang="en-US" sz="1100" dirty="0">
                <a:latin typeface="Lucida Console" panose="020B0609040504020204" pitchFamily="49" charset="0"/>
              </a:rPr>
              <a:t>[18,] 0.003925796 0.005513808 0.05749594 0.93306445 0.06693555  244.5374</a:t>
            </a:r>
          </a:p>
          <a:p>
            <a:r>
              <a:rPr lang="en-US" sz="1100" dirty="0">
                <a:latin typeface="Lucida Console" panose="020B0609040504020204" pitchFamily="49" charset="0"/>
              </a:rPr>
              <a:t>[19,] 0.002830499 0.003996533 0.04562911 0.94754386 0.05245614  181.9391</a:t>
            </a:r>
          </a:p>
          <a:p>
            <a:r>
              <a:rPr lang="en-US" sz="1100" dirty="0">
                <a:latin typeface="Lucida Console" panose="020B0609040504020204" pitchFamily="49" charset="0"/>
              </a:rPr>
              <a:t>[20,] 0.002040789 0.002893747 0.03603806 0.95902740 0.04097260  134.8202</a:t>
            </a:r>
          </a:p>
        </p:txBody>
      </p:sp>
    </p:spTree>
    <p:extLst>
      <p:ext uri="{BB962C8B-B14F-4D97-AF65-F5344CB8AC3E}">
        <p14:creationId xmlns:p14="http://schemas.microsoft.com/office/powerpoint/2010/main" val="36138392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6521E4-470E-DC4E-BECC-25E8291AD8E3}"/>
              </a:ext>
            </a:extLst>
          </p:cNvPr>
          <p:cNvSpPr>
            <a:spLocks noGrp="1"/>
          </p:cNvSpPr>
          <p:nvPr>
            <p:ph type="title"/>
          </p:nvPr>
        </p:nvSpPr>
        <p:spPr/>
        <p:txBody>
          <a:bodyPr/>
          <a:lstStyle/>
          <a:p>
            <a:r>
              <a:rPr lang="en-US" dirty="0"/>
              <a:t>Model output – expected outcomes and ICER</a:t>
            </a:r>
          </a:p>
        </p:txBody>
      </p:sp>
      <p:sp>
        <p:nvSpPr>
          <p:cNvPr id="4" name="Rectangle 3">
            <a:extLst>
              <a:ext uri="{FF2B5EF4-FFF2-40B4-BE49-F238E27FC236}">
                <a16:creationId xmlns:a16="http://schemas.microsoft.com/office/drawing/2014/main" id="{8EAECE9B-CCD3-5E43-9F83-9AFED309059C}"/>
              </a:ext>
            </a:extLst>
          </p:cNvPr>
          <p:cNvSpPr/>
          <p:nvPr/>
        </p:nvSpPr>
        <p:spPr>
          <a:xfrm>
            <a:off x="152400" y="1404530"/>
            <a:ext cx="4259178" cy="261610"/>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Expected_LY_mono</a:t>
            </a:r>
            <a:r>
              <a:rPr lang="en-US" sz="1100" dirty="0">
                <a:latin typeface="Lucida Console" panose="020B0609040504020204" pitchFamily="49" charset="0"/>
              </a:rPr>
              <a:t> &lt;- sum(</a:t>
            </a:r>
            <a:r>
              <a:rPr lang="en-US" sz="1100" dirty="0" err="1">
                <a:latin typeface="Lucida Console" panose="020B0609040504020204" pitchFamily="49" charset="0"/>
              </a:rPr>
              <a:t>trace_mono</a:t>
            </a:r>
            <a:r>
              <a:rPr lang="en-US" sz="1100" dirty="0">
                <a:latin typeface="Lucida Console" panose="020B0609040504020204" pitchFamily="49" charset="0"/>
              </a:rPr>
              <a:t>[,5])</a:t>
            </a:r>
          </a:p>
        </p:txBody>
      </p:sp>
      <p:sp>
        <p:nvSpPr>
          <p:cNvPr id="5" name="Rectangle 4">
            <a:extLst>
              <a:ext uri="{FF2B5EF4-FFF2-40B4-BE49-F238E27FC236}">
                <a16:creationId xmlns:a16="http://schemas.microsoft.com/office/drawing/2014/main" id="{DACB0E7E-6F21-E84D-BA66-9C23F45FC835}"/>
              </a:ext>
            </a:extLst>
          </p:cNvPr>
          <p:cNvSpPr/>
          <p:nvPr/>
        </p:nvSpPr>
        <p:spPr>
          <a:xfrm>
            <a:off x="152399" y="2437436"/>
            <a:ext cx="4259179" cy="261610"/>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Expected_total_cost_mono</a:t>
            </a:r>
            <a:r>
              <a:rPr lang="en-US" sz="1100" dirty="0">
                <a:latin typeface="Lucida Console" panose="020B0609040504020204" pitchFamily="49" charset="0"/>
              </a:rPr>
              <a:t> &lt;- sum(</a:t>
            </a:r>
            <a:r>
              <a:rPr lang="en-US" sz="1100" dirty="0" err="1">
                <a:latin typeface="Lucida Console" panose="020B0609040504020204" pitchFamily="49" charset="0"/>
              </a:rPr>
              <a:t>trace_mono</a:t>
            </a:r>
            <a:r>
              <a:rPr lang="en-US" sz="1100" dirty="0">
                <a:latin typeface="Lucida Console" panose="020B0609040504020204" pitchFamily="49" charset="0"/>
              </a:rPr>
              <a:t>[,6])</a:t>
            </a:r>
          </a:p>
        </p:txBody>
      </p:sp>
      <p:sp>
        <p:nvSpPr>
          <p:cNvPr id="6" name="Rectangle 5">
            <a:extLst>
              <a:ext uri="{FF2B5EF4-FFF2-40B4-BE49-F238E27FC236}">
                <a16:creationId xmlns:a16="http://schemas.microsoft.com/office/drawing/2014/main" id="{73033825-36AC-8940-8817-34FF00B07F4E}"/>
              </a:ext>
            </a:extLst>
          </p:cNvPr>
          <p:cNvSpPr/>
          <p:nvPr/>
        </p:nvSpPr>
        <p:spPr>
          <a:xfrm>
            <a:off x="152400" y="1699952"/>
            <a:ext cx="4572000" cy="430887"/>
          </a:xfrm>
          <a:prstGeom prst="rect">
            <a:avLst/>
          </a:prstGeom>
        </p:spPr>
        <p:txBody>
          <a:bodyPr>
            <a:spAutoFit/>
          </a:bodyPr>
          <a:lstStyle/>
          <a:p>
            <a:r>
              <a:rPr lang="en-US" sz="1100" dirty="0">
                <a:latin typeface="Lucida Console" panose="020B0609040504020204" pitchFamily="49" charset="0"/>
              </a:rPr>
              <a:t>&gt; </a:t>
            </a:r>
            <a:r>
              <a:rPr lang="en-US" sz="1100" dirty="0" err="1">
                <a:latin typeface="Lucida Console" panose="020B0609040504020204" pitchFamily="49" charset="0"/>
              </a:rPr>
              <a:t>Expected_LY_mono</a:t>
            </a:r>
            <a:endParaRPr lang="en-US" sz="1100" dirty="0">
              <a:latin typeface="Lucida Console" panose="020B0609040504020204" pitchFamily="49" charset="0"/>
            </a:endParaRPr>
          </a:p>
          <a:p>
            <a:r>
              <a:rPr lang="en-US" sz="1100" dirty="0">
                <a:latin typeface="Lucida Console" panose="020B0609040504020204" pitchFamily="49" charset="0"/>
              </a:rPr>
              <a:t>[1] 8.078495</a:t>
            </a:r>
          </a:p>
        </p:txBody>
      </p:sp>
      <p:sp>
        <p:nvSpPr>
          <p:cNvPr id="7" name="Rectangle 6">
            <a:extLst>
              <a:ext uri="{FF2B5EF4-FFF2-40B4-BE49-F238E27FC236}">
                <a16:creationId xmlns:a16="http://schemas.microsoft.com/office/drawing/2014/main" id="{F213EBAD-7534-FA4F-BB2C-EEE27002DB5E}"/>
              </a:ext>
            </a:extLst>
          </p:cNvPr>
          <p:cNvSpPr/>
          <p:nvPr/>
        </p:nvSpPr>
        <p:spPr>
          <a:xfrm>
            <a:off x="152400" y="2699046"/>
            <a:ext cx="4572000" cy="430887"/>
          </a:xfrm>
          <a:prstGeom prst="rect">
            <a:avLst/>
          </a:prstGeom>
        </p:spPr>
        <p:txBody>
          <a:bodyPr>
            <a:spAutoFit/>
          </a:bodyPr>
          <a:lstStyle/>
          <a:p>
            <a:r>
              <a:rPr lang="en-US" sz="1100" dirty="0">
                <a:latin typeface="Lucida Console" panose="020B0609040504020204" pitchFamily="49" charset="0"/>
              </a:rPr>
              <a:t>&gt; </a:t>
            </a:r>
            <a:r>
              <a:rPr lang="en-US" sz="1100" dirty="0" err="1">
                <a:latin typeface="Lucida Console" panose="020B0609040504020204" pitchFamily="49" charset="0"/>
              </a:rPr>
              <a:t>Expected_total_cost_mono</a:t>
            </a:r>
            <a:endParaRPr lang="en-US" sz="1100" dirty="0">
              <a:latin typeface="Lucida Console" panose="020B0609040504020204" pitchFamily="49" charset="0"/>
            </a:endParaRPr>
          </a:p>
          <a:p>
            <a:r>
              <a:rPr lang="en-US" sz="1100" dirty="0">
                <a:latin typeface="Lucida Console" panose="020B0609040504020204" pitchFamily="49" charset="0"/>
              </a:rPr>
              <a:t>[1] 44886.86</a:t>
            </a:r>
          </a:p>
        </p:txBody>
      </p:sp>
      <p:sp>
        <p:nvSpPr>
          <p:cNvPr id="8" name="Rectangle 7">
            <a:extLst>
              <a:ext uri="{FF2B5EF4-FFF2-40B4-BE49-F238E27FC236}">
                <a16:creationId xmlns:a16="http://schemas.microsoft.com/office/drawing/2014/main" id="{059AE29B-82D7-2C4C-A59A-DF5CA968D912}"/>
              </a:ext>
            </a:extLst>
          </p:cNvPr>
          <p:cNvSpPr/>
          <p:nvPr/>
        </p:nvSpPr>
        <p:spPr>
          <a:xfrm>
            <a:off x="4644189" y="1396530"/>
            <a:ext cx="4419600" cy="269609"/>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Expected_LY_combi</a:t>
            </a:r>
            <a:r>
              <a:rPr lang="en-US" sz="1100" dirty="0">
                <a:latin typeface="Lucida Console" panose="020B0609040504020204" pitchFamily="49" charset="0"/>
              </a:rPr>
              <a:t> &lt;- sum(</a:t>
            </a:r>
            <a:r>
              <a:rPr lang="en-US" sz="1100" dirty="0" err="1">
                <a:latin typeface="Lucida Console" panose="020B0609040504020204" pitchFamily="49" charset="0"/>
              </a:rPr>
              <a:t>trace_combi</a:t>
            </a:r>
            <a:r>
              <a:rPr lang="en-US" sz="1100" dirty="0">
                <a:latin typeface="Lucida Console" panose="020B0609040504020204" pitchFamily="49" charset="0"/>
              </a:rPr>
              <a:t>[,5])</a:t>
            </a:r>
          </a:p>
        </p:txBody>
      </p:sp>
      <p:sp>
        <p:nvSpPr>
          <p:cNvPr id="9" name="Rectangle 8">
            <a:extLst>
              <a:ext uri="{FF2B5EF4-FFF2-40B4-BE49-F238E27FC236}">
                <a16:creationId xmlns:a16="http://schemas.microsoft.com/office/drawing/2014/main" id="{9AACEB7A-E5AC-7A49-9D4F-5274E41DF2E7}"/>
              </a:ext>
            </a:extLst>
          </p:cNvPr>
          <p:cNvSpPr/>
          <p:nvPr/>
        </p:nvSpPr>
        <p:spPr>
          <a:xfrm>
            <a:off x="4644189" y="2437436"/>
            <a:ext cx="4419600" cy="261610"/>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Expected_total_cost_combi</a:t>
            </a:r>
            <a:r>
              <a:rPr lang="en-US" sz="1100" dirty="0">
                <a:latin typeface="Lucida Console" panose="020B0609040504020204" pitchFamily="49" charset="0"/>
              </a:rPr>
              <a:t> &lt;- sum(</a:t>
            </a:r>
            <a:r>
              <a:rPr lang="en-US" sz="1100" dirty="0" err="1">
                <a:latin typeface="Lucida Console" panose="020B0609040504020204" pitchFamily="49" charset="0"/>
              </a:rPr>
              <a:t>trace_combi</a:t>
            </a:r>
            <a:r>
              <a:rPr lang="en-US" sz="1100" dirty="0">
                <a:latin typeface="Lucida Console" panose="020B0609040504020204" pitchFamily="49" charset="0"/>
              </a:rPr>
              <a:t>[,6])</a:t>
            </a:r>
          </a:p>
        </p:txBody>
      </p:sp>
      <p:sp>
        <p:nvSpPr>
          <p:cNvPr id="10" name="Rectangle 9">
            <a:extLst>
              <a:ext uri="{FF2B5EF4-FFF2-40B4-BE49-F238E27FC236}">
                <a16:creationId xmlns:a16="http://schemas.microsoft.com/office/drawing/2014/main" id="{703B828B-DB17-A141-9C29-BEF9BF9DDF3F}"/>
              </a:ext>
            </a:extLst>
          </p:cNvPr>
          <p:cNvSpPr/>
          <p:nvPr/>
        </p:nvSpPr>
        <p:spPr>
          <a:xfrm>
            <a:off x="4724400" y="1708750"/>
            <a:ext cx="4572000" cy="430887"/>
          </a:xfrm>
          <a:prstGeom prst="rect">
            <a:avLst/>
          </a:prstGeom>
        </p:spPr>
        <p:txBody>
          <a:bodyPr>
            <a:spAutoFit/>
          </a:bodyPr>
          <a:lstStyle/>
          <a:p>
            <a:r>
              <a:rPr lang="en-US" sz="1100" dirty="0">
                <a:latin typeface="Lucida Console" panose="020B0609040504020204" pitchFamily="49" charset="0"/>
              </a:rPr>
              <a:t>&gt; </a:t>
            </a:r>
            <a:r>
              <a:rPr lang="en-US" sz="1100" dirty="0" err="1">
                <a:latin typeface="Lucida Console" panose="020B0609040504020204" pitchFamily="49" charset="0"/>
              </a:rPr>
              <a:t>Expected_LY_combi</a:t>
            </a:r>
            <a:endParaRPr lang="en-US" sz="1100" dirty="0">
              <a:latin typeface="Lucida Console" panose="020B0609040504020204" pitchFamily="49" charset="0"/>
            </a:endParaRPr>
          </a:p>
          <a:p>
            <a:r>
              <a:rPr lang="en-US" sz="1100" dirty="0">
                <a:latin typeface="Lucida Console" panose="020B0609040504020204" pitchFamily="49" charset="0"/>
              </a:rPr>
              <a:t>[1] 8.925505</a:t>
            </a:r>
          </a:p>
        </p:txBody>
      </p:sp>
      <p:sp>
        <p:nvSpPr>
          <p:cNvPr id="11" name="Rectangle 10">
            <a:extLst>
              <a:ext uri="{FF2B5EF4-FFF2-40B4-BE49-F238E27FC236}">
                <a16:creationId xmlns:a16="http://schemas.microsoft.com/office/drawing/2014/main" id="{CD5EE360-7FA7-D74E-A17F-B9D08BBBD0F4}"/>
              </a:ext>
            </a:extLst>
          </p:cNvPr>
          <p:cNvSpPr/>
          <p:nvPr/>
        </p:nvSpPr>
        <p:spPr>
          <a:xfrm>
            <a:off x="4702760" y="2699045"/>
            <a:ext cx="4572000" cy="430887"/>
          </a:xfrm>
          <a:prstGeom prst="rect">
            <a:avLst/>
          </a:prstGeom>
        </p:spPr>
        <p:txBody>
          <a:bodyPr>
            <a:spAutoFit/>
          </a:bodyPr>
          <a:lstStyle/>
          <a:p>
            <a:r>
              <a:rPr lang="en-US" sz="1100" dirty="0">
                <a:latin typeface="Lucida Console" panose="020B0609040504020204" pitchFamily="49" charset="0"/>
              </a:rPr>
              <a:t>&gt; </a:t>
            </a:r>
            <a:r>
              <a:rPr lang="en-US" sz="1100" dirty="0" err="1">
                <a:latin typeface="Lucida Console" panose="020B0609040504020204" pitchFamily="49" charset="0"/>
              </a:rPr>
              <a:t>Expected_total_cost_combi</a:t>
            </a:r>
            <a:endParaRPr lang="en-US" sz="1100" dirty="0">
              <a:latin typeface="Lucida Console" panose="020B0609040504020204" pitchFamily="49" charset="0"/>
            </a:endParaRPr>
          </a:p>
          <a:p>
            <a:r>
              <a:rPr lang="en-US" sz="1100" dirty="0">
                <a:latin typeface="Lucida Console" panose="020B0609040504020204" pitchFamily="49" charset="0"/>
              </a:rPr>
              <a:t>[1] 50555.62</a:t>
            </a:r>
          </a:p>
        </p:txBody>
      </p:sp>
      <p:sp>
        <p:nvSpPr>
          <p:cNvPr id="12" name="Rectangle 11">
            <a:extLst>
              <a:ext uri="{FF2B5EF4-FFF2-40B4-BE49-F238E27FC236}">
                <a16:creationId xmlns:a16="http://schemas.microsoft.com/office/drawing/2014/main" id="{099D9247-D1D9-F347-8C3E-8D170819A9FA}"/>
              </a:ext>
            </a:extLst>
          </p:cNvPr>
          <p:cNvSpPr/>
          <p:nvPr/>
        </p:nvSpPr>
        <p:spPr>
          <a:xfrm>
            <a:off x="152400" y="3482695"/>
            <a:ext cx="8911390" cy="261610"/>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ICER &lt;- (</a:t>
            </a:r>
            <a:r>
              <a:rPr lang="en-US" sz="1100" dirty="0" err="1">
                <a:latin typeface="Lucida Console" panose="020B0609040504020204" pitchFamily="49" charset="0"/>
              </a:rPr>
              <a:t>Expected_total_cost_combi</a:t>
            </a:r>
            <a:r>
              <a:rPr lang="en-US" sz="1100" dirty="0">
                <a:latin typeface="Lucida Console" panose="020B0609040504020204" pitchFamily="49" charset="0"/>
              </a:rPr>
              <a:t> - </a:t>
            </a:r>
            <a:r>
              <a:rPr lang="en-US" sz="1100" dirty="0" err="1">
                <a:latin typeface="Lucida Console" panose="020B0609040504020204" pitchFamily="49" charset="0"/>
              </a:rPr>
              <a:t>Expected_total_cost_mono</a:t>
            </a:r>
            <a:r>
              <a:rPr lang="en-US" sz="1100" dirty="0">
                <a:latin typeface="Lucida Console" panose="020B0609040504020204" pitchFamily="49" charset="0"/>
              </a:rPr>
              <a:t>) / (</a:t>
            </a:r>
            <a:r>
              <a:rPr lang="en-US" sz="1100" dirty="0" err="1">
                <a:latin typeface="Lucida Console" panose="020B0609040504020204" pitchFamily="49" charset="0"/>
              </a:rPr>
              <a:t>Expected_LY_combi</a:t>
            </a:r>
            <a:r>
              <a:rPr lang="en-US" sz="1100" dirty="0">
                <a:latin typeface="Lucida Console" panose="020B0609040504020204" pitchFamily="49" charset="0"/>
              </a:rPr>
              <a:t> - </a:t>
            </a:r>
            <a:r>
              <a:rPr lang="en-US" sz="1100" dirty="0" err="1">
                <a:latin typeface="Lucida Console" panose="020B0609040504020204" pitchFamily="49" charset="0"/>
              </a:rPr>
              <a:t>Expected_LY_mono</a:t>
            </a:r>
            <a:r>
              <a:rPr lang="en-US" sz="1100" dirty="0">
                <a:latin typeface="Lucida Console" panose="020B0609040504020204" pitchFamily="49" charset="0"/>
              </a:rPr>
              <a:t>)</a:t>
            </a:r>
          </a:p>
        </p:txBody>
      </p:sp>
      <p:sp>
        <p:nvSpPr>
          <p:cNvPr id="13" name="Rectangle 12">
            <a:extLst>
              <a:ext uri="{FF2B5EF4-FFF2-40B4-BE49-F238E27FC236}">
                <a16:creationId xmlns:a16="http://schemas.microsoft.com/office/drawing/2014/main" id="{8DE7CC3E-21E1-EC46-93D5-21F68F5B98D4}"/>
              </a:ext>
            </a:extLst>
          </p:cNvPr>
          <p:cNvSpPr/>
          <p:nvPr/>
        </p:nvSpPr>
        <p:spPr>
          <a:xfrm>
            <a:off x="3757863" y="4119439"/>
            <a:ext cx="1933074" cy="523220"/>
          </a:xfrm>
          <a:prstGeom prst="rect">
            <a:avLst/>
          </a:prstGeom>
        </p:spPr>
        <p:txBody>
          <a:bodyPr wrap="square">
            <a:spAutoFit/>
          </a:bodyPr>
          <a:lstStyle/>
          <a:p>
            <a:r>
              <a:rPr lang="en-US" sz="1400" dirty="0">
                <a:latin typeface="Lucida Console" panose="020B0609040504020204" pitchFamily="49" charset="0"/>
              </a:rPr>
              <a:t>&gt; ICER</a:t>
            </a:r>
          </a:p>
          <a:p>
            <a:r>
              <a:rPr lang="en-US" sz="1400" dirty="0">
                <a:latin typeface="Lucida Console" panose="020B0609040504020204" pitchFamily="49" charset="0"/>
              </a:rPr>
              <a:t>[1] 6278.74</a:t>
            </a:r>
          </a:p>
        </p:txBody>
      </p:sp>
    </p:spTree>
    <p:extLst>
      <p:ext uri="{BB962C8B-B14F-4D97-AF65-F5344CB8AC3E}">
        <p14:creationId xmlns:p14="http://schemas.microsoft.com/office/powerpoint/2010/main" val="72624814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AF29B2-FC48-A44B-A2D3-CE73DE1241CA}"/>
              </a:ext>
            </a:extLst>
          </p:cNvPr>
          <p:cNvSpPr>
            <a:spLocks noGrp="1"/>
          </p:cNvSpPr>
          <p:nvPr>
            <p:ph type="title"/>
          </p:nvPr>
        </p:nvSpPr>
        <p:spPr/>
        <p:txBody>
          <a:bodyPr/>
          <a:lstStyle/>
          <a:p>
            <a:r>
              <a:rPr lang="en-US" dirty="0"/>
              <a:t>Online documentation</a:t>
            </a:r>
          </a:p>
        </p:txBody>
      </p:sp>
      <p:pic>
        <p:nvPicPr>
          <p:cNvPr id="5" name="Picture 4">
            <a:extLst>
              <a:ext uri="{FF2B5EF4-FFF2-40B4-BE49-F238E27FC236}">
                <a16:creationId xmlns:a16="http://schemas.microsoft.com/office/drawing/2014/main" id="{C0C550CA-B283-FC40-9057-9929B0E107D6}"/>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1087120" y="1143001"/>
            <a:ext cx="6573520" cy="4000500"/>
          </a:xfrm>
          <a:prstGeom prst="rect">
            <a:avLst/>
          </a:prstGeom>
        </p:spPr>
      </p:pic>
    </p:spTree>
    <p:extLst>
      <p:ext uri="{BB962C8B-B14F-4D97-AF65-F5344CB8AC3E}">
        <p14:creationId xmlns:p14="http://schemas.microsoft.com/office/powerpoint/2010/main" val="390953941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p:txBody>
          <a:bodyPr/>
          <a:lstStyle/>
          <a:p>
            <a:r>
              <a:rPr lang="en-US" dirty="0">
                <a:solidFill>
                  <a:srgbClr val="23A3FF"/>
                </a:solidFill>
              </a:rPr>
              <a:t>Exercise 1: Simple Markov Cohort Model</a:t>
            </a:r>
          </a:p>
        </p:txBody>
      </p:sp>
      <p:sp>
        <p:nvSpPr>
          <p:cNvPr id="3" name="Content Placeholder 2">
            <a:extLst>
              <a:ext uri="{FF2B5EF4-FFF2-40B4-BE49-F238E27FC236}">
                <a16:creationId xmlns:a16="http://schemas.microsoft.com/office/drawing/2014/main" id="{3E5E8014-DA99-BC41-8B2C-D89546450A47}"/>
              </a:ext>
            </a:extLst>
          </p:cNvPr>
          <p:cNvSpPr>
            <a:spLocks noGrp="1"/>
          </p:cNvSpPr>
          <p:nvPr>
            <p:ph idx="1"/>
          </p:nvPr>
        </p:nvSpPr>
        <p:spPr/>
        <p:txBody>
          <a:bodyPr/>
          <a:lstStyle/>
          <a:p>
            <a:r>
              <a:rPr lang="en-US" i="1" dirty="0"/>
              <a:t>Review the “Simple Markov Cohort Model” documentation</a:t>
            </a:r>
          </a:p>
          <a:p>
            <a:r>
              <a:rPr lang="en-US" i="1" dirty="0"/>
              <a:t>Review and run R-script “simple-</a:t>
            </a:r>
            <a:r>
              <a:rPr lang="en-US" i="1" dirty="0" err="1"/>
              <a:t>markov</a:t>
            </a:r>
            <a:r>
              <a:rPr lang="en-US" i="1" dirty="0"/>
              <a:t>-cohort-model” </a:t>
            </a:r>
          </a:p>
          <a:p>
            <a:r>
              <a:rPr lang="en-US" i="1" dirty="0"/>
              <a:t>Modify R-script “simple-</a:t>
            </a:r>
            <a:r>
              <a:rPr lang="en-US" i="1" dirty="0" err="1"/>
              <a:t>markov</a:t>
            </a:r>
            <a:r>
              <a:rPr lang="en-US" i="1" dirty="0"/>
              <a:t>-cohort-model”</a:t>
            </a:r>
          </a:p>
          <a:p>
            <a:pPr lvl="1"/>
            <a:r>
              <a:rPr lang="en-US" i="1" dirty="0"/>
              <a:t>Change relative risk</a:t>
            </a:r>
          </a:p>
          <a:p>
            <a:pPr lvl="1"/>
            <a:r>
              <a:rPr lang="en-US" i="1" dirty="0"/>
              <a:t>Change drug costs</a:t>
            </a:r>
          </a:p>
          <a:p>
            <a:pPr lvl="1"/>
            <a:r>
              <a:rPr lang="en-US" i="1" dirty="0"/>
              <a:t>Change follow-up time</a:t>
            </a:r>
          </a:p>
          <a:p>
            <a:pPr lvl="1"/>
            <a:r>
              <a:rPr lang="en-US" i="1" dirty="0"/>
              <a:t>Change number of cycles combination therapy is used for 2 to 4</a:t>
            </a:r>
          </a:p>
          <a:p>
            <a:r>
              <a:rPr lang="en-US" i="1" dirty="0"/>
              <a:t>Run modified script</a:t>
            </a:r>
          </a:p>
        </p:txBody>
      </p:sp>
    </p:spTree>
    <p:extLst>
      <p:ext uri="{BB962C8B-B14F-4D97-AF65-F5344CB8AC3E}">
        <p14:creationId xmlns:p14="http://schemas.microsoft.com/office/powerpoint/2010/main" val="359998850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Simple Markov cohort models – incorporating probabilistic sensitivity analysis</a:t>
            </a:r>
          </a:p>
        </p:txBody>
      </p:sp>
    </p:spTree>
    <p:extLst>
      <p:ext uri="{BB962C8B-B14F-4D97-AF65-F5344CB8AC3E}">
        <p14:creationId xmlns:p14="http://schemas.microsoft.com/office/powerpoint/2010/main" val="17863017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E9DBD-51AE-CE4B-9CB4-29F18BD43D2C}"/>
              </a:ext>
            </a:extLst>
          </p:cNvPr>
          <p:cNvSpPr>
            <a:spLocks noGrp="1"/>
          </p:cNvSpPr>
          <p:nvPr>
            <p:ph type="title"/>
          </p:nvPr>
        </p:nvSpPr>
        <p:spPr/>
        <p:txBody>
          <a:bodyPr/>
          <a:lstStyle/>
          <a:p>
            <a:r>
              <a:rPr lang="en-US" dirty="0"/>
              <a:t>Probabilistic sensitivity analysis</a:t>
            </a:r>
          </a:p>
        </p:txBody>
      </p:sp>
      <p:sp>
        <p:nvSpPr>
          <p:cNvPr id="3" name="Content Placeholder 2">
            <a:extLst>
              <a:ext uri="{FF2B5EF4-FFF2-40B4-BE49-F238E27FC236}">
                <a16:creationId xmlns:a16="http://schemas.microsoft.com/office/drawing/2014/main" id="{0BC682A7-D86A-094F-BE9A-F1AA215517E1}"/>
              </a:ext>
            </a:extLst>
          </p:cNvPr>
          <p:cNvSpPr>
            <a:spLocks noGrp="1"/>
          </p:cNvSpPr>
          <p:nvPr>
            <p:ph idx="1"/>
          </p:nvPr>
        </p:nvSpPr>
        <p:spPr/>
        <p:txBody>
          <a:bodyPr/>
          <a:lstStyle/>
          <a:p>
            <a:r>
              <a:rPr lang="en-US" dirty="0"/>
              <a:t>Propagating parameter uncertainty</a:t>
            </a:r>
          </a:p>
          <a:p>
            <a:r>
              <a:rPr lang="en-US" dirty="0"/>
              <a:t>…</a:t>
            </a:r>
          </a:p>
          <a:p>
            <a:r>
              <a:rPr lang="en-US" dirty="0"/>
              <a:t>…</a:t>
            </a:r>
          </a:p>
        </p:txBody>
      </p:sp>
    </p:spTree>
    <p:extLst>
      <p:ext uri="{BB962C8B-B14F-4D97-AF65-F5344CB8AC3E}">
        <p14:creationId xmlns:p14="http://schemas.microsoft.com/office/powerpoint/2010/main" val="393476769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0C213F-C57B-1E45-B7CA-A9D5C1DE3DA5}"/>
              </a:ext>
            </a:extLst>
          </p:cNvPr>
          <p:cNvSpPr>
            <a:spLocks noGrp="1"/>
          </p:cNvSpPr>
          <p:nvPr>
            <p:ph type="title"/>
          </p:nvPr>
        </p:nvSpPr>
        <p:spPr/>
        <p:txBody>
          <a:bodyPr/>
          <a:lstStyle/>
          <a:p>
            <a:r>
              <a:rPr lang="en-US" dirty="0"/>
              <a:t>Probabilistic sensitivity analysis</a:t>
            </a:r>
          </a:p>
        </p:txBody>
      </p:sp>
      <p:pic>
        <p:nvPicPr>
          <p:cNvPr id="4" name="Picture 3">
            <a:extLst>
              <a:ext uri="{FF2B5EF4-FFF2-40B4-BE49-F238E27FC236}">
                <a16:creationId xmlns:a16="http://schemas.microsoft.com/office/drawing/2014/main" id="{E1240F15-00FC-2F4A-BB39-053545EE2A70}"/>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036320" y="1257099"/>
            <a:ext cx="6457571" cy="3886401"/>
          </a:xfrm>
          <a:prstGeom prst="rect">
            <a:avLst/>
          </a:prstGeom>
        </p:spPr>
      </p:pic>
      <p:sp>
        <p:nvSpPr>
          <p:cNvPr id="3" name="Rectangle 2">
            <a:extLst>
              <a:ext uri="{FF2B5EF4-FFF2-40B4-BE49-F238E27FC236}">
                <a16:creationId xmlns:a16="http://schemas.microsoft.com/office/drawing/2014/main" id="{CFCF28AD-DFFA-0A46-88C0-3647876DB43A}"/>
              </a:ext>
            </a:extLst>
          </p:cNvPr>
          <p:cNvSpPr/>
          <p:nvPr/>
        </p:nvSpPr>
        <p:spPr>
          <a:xfrm>
            <a:off x="785304" y="2455525"/>
            <a:ext cx="7799896" cy="707886"/>
          </a:xfrm>
          <a:prstGeom prst="rect">
            <a:avLst/>
          </a:prstGeom>
          <a:solidFill>
            <a:schemeClr val="bg1"/>
          </a:solidFill>
        </p:spPr>
        <p:txBody>
          <a:bodyPr wrap="square">
            <a:spAutoFit/>
          </a:bodyPr>
          <a:lstStyle/>
          <a:p>
            <a:r>
              <a:rPr lang="en-US" sz="2000" dirty="0">
                <a:solidFill>
                  <a:srgbClr val="C30D3E"/>
                </a:solidFill>
                <a:hlinkClick r:id="rId4">
                  <a:extLst>
                    <a:ext uri="{A12FA001-AC4F-418D-AE19-62706E023703}">
                      <ahyp:hlinkClr xmlns:ahyp="http://schemas.microsoft.com/office/drawing/2018/hyperlinkcolor" val="tx"/>
                    </a:ext>
                  </a:extLst>
                </a:hlinkClick>
              </a:rPr>
              <a:t>https://hesim-dev.github.io/ispor-short-course/articles/probabilistic-sensitivity-analysis.html</a:t>
            </a:r>
            <a:endParaRPr lang="en-US" sz="2000" dirty="0">
              <a:solidFill>
                <a:srgbClr val="C30D3E"/>
              </a:solidFill>
            </a:endParaRPr>
          </a:p>
        </p:txBody>
      </p:sp>
    </p:spTree>
    <p:extLst>
      <p:ext uri="{BB962C8B-B14F-4D97-AF65-F5344CB8AC3E}">
        <p14:creationId xmlns:p14="http://schemas.microsoft.com/office/powerpoint/2010/main" val="88619274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p:txBody>
          <a:bodyPr/>
          <a:lstStyle/>
          <a:p>
            <a:r>
              <a:rPr lang="en-US" dirty="0">
                <a:solidFill>
                  <a:srgbClr val="23A3FF"/>
                </a:solidFill>
              </a:rPr>
              <a:t>Exercise 2: Incorporating Probabilistic Sensitivity Analysis</a:t>
            </a:r>
          </a:p>
        </p:txBody>
      </p:sp>
      <p:sp>
        <p:nvSpPr>
          <p:cNvPr id="3" name="Content Placeholder 2">
            <a:extLst>
              <a:ext uri="{FF2B5EF4-FFF2-40B4-BE49-F238E27FC236}">
                <a16:creationId xmlns:a16="http://schemas.microsoft.com/office/drawing/2014/main" id="{3E5E8014-DA99-BC41-8B2C-D89546450A47}"/>
              </a:ext>
            </a:extLst>
          </p:cNvPr>
          <p:cNvSpPr>
            <a:spLocks noGrp="1"/>
          </p:cNvSpPr>
          <p:nvPr>
            <p:ph idx="1"/>
          </p:nvPr>
        </p:nvSpPr>
        <p:spPr/>
        <p:txBody>
          <a:bodyPr/>
          <a:lstStyle/>
          <a:p>
            <a:r>
              <a:rPr lang="en-US" i="1" dirty="0"/>
              <a:t>Review and run R-script “probabilistic-sensitivity-analysis” </a:t>
            </a:r>
          </a:p>
          <a:p>
            <a:r>
              <a:rPr lang="en-US" i="1" dirty="0"/>
              <a:t>Modify R-script “probabilistic-sensitivity-analysis”</a:t>
            </a:r>
          </a:p>
          <a:p>
            <a:pPr lvl="1"/>
            <a:r>
              <a:rPr lang="en-US" i="1" dirty="0"/>
              <a:t>Reduce sample size of data for transition matrix by 50%</a:t>
            </a:r>
          </a:p>
          <a:p>
            <a:pPr lvl="1"/>
            <a:r>
              <a:rPr lang="en-US" i="1" dirty="0"/>
              <a:t>Increase confidence interval for relative risk</a:t>
            </a:r>
          </a:p>
          <a:p>
            <a:r>
              <a:rPr lang="en-US" i="1" dirty="0"/>
              <a:t>Run modified script</a:t>
            </a:r>
          </a:p>
        </p:txBody>
      </p:sp>
    </p:spTree>
    <p:extLst>
      <p:ext uri="{BB962C8B-B14F-4D97-AF65-F5344CB8AC3E}">
        <p14:creationId xmlns:p14="http://schemas.microsoft.com/office/powerpoint/2010/main" val="92730396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Simple Markov cohort models – HESIM</a:t>
            </a:r>
          </a:p>
        </p:txBody>
      </p:sp>
    </p:spTree>
    <p:extLst>
      <p:ext uri="{BB962C8B-B14F-4D97-AF65-F5344CB8AC3E}">
        <p14:creationId xmlns:p14="http://schemas.microsoft.com/office/powerpoint/2010/main" val="245877346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7B68F-8084-3847-A222-AFF53C32CC70}"/>
              </a:ext>
            </a:extLst>
          </p:cNvPr>
          <p:cNvSpPr>
            <a:spLocks noGrp="1"/>
          </p:cNvSpPr>
          <p:nvPr>
            <p:ph type="title"/>
          </p:nvPr>
        </p:nvSpPr>
        <p:spPr/>
        <p:txBody>
          <a:bodyPr/>
          <a:lstStyle/>
          <a:p>
            <a:r>
              <a:rPr lang="en-US" dirty="0"/>
              <a:t>hesim</a:t>
            </a:r>
          </a:p>
        </p:txBody>
      </p:sp>
      <p:pic>
        <p:nvPicPr>
          <p:cNvPr id="4" name="Picture 3">
            <a:extLst>
              <a:ext uri="{FF2B5EF4-FFF2-40B4-BE49-F238E27FC236}">
                <a16:creationId xmlns:a16="http://schemas.microsoft.com/office/drawing/2014/main" id="{9DFF2486-EC9D-CC43-A82E-45388EF7BBB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48536" y="1579140"/>
            <a:ext cx="7834151" cy="2882194"/>
          </a:xfrm>
          <a:prstGeom prst="rect">
            <a:avLst/>
          </a:prstGeom>
        </p:spPr>
      </p:pic>
    </p:spTree>
    <p:extLst>
      <p:ext uri="{BB962C8B-B14F-4D97-AF65-F5344CB8AC3E}">
        <p14:creationId xmlns:p14="http://schemas.microsoft.com/office/powerpoint/2010/main" val="3366760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2347A63-E498-0D4F-80F8-C4165ACA24DC}"/>
              </a:ext>
            </a:extLst>
          </p:cNvPr>
          <p:cNvSpPr>
            <a:spLocks noGrp="1"/>
          </p:cNvSpPr>
          <p:nvPr>
            <p:ph type="body" idx="1"/>
          </p:nvPr>
        </p:nvSpPr>
        <p:spPr/>
        <p:txBody>
          <a:bodyPr/>
          <a:lstStyle/>
          <a:p>
            <a:r>
              <a:rPr lang="en-US" dirty="0"/>
              <a:t>Introduction</a:t>
            </a:r>
          </a:p>
        </p:txBody>
      </p:sp>
    </p:spTree>
    <p:extLst>
      <p:ext uri="{BB962C8B-B14F-4D97-AF65-F5344CB8AC3E}">
        <p14:creationId xmlns:p14="http://schemas.microsoft.com/office/powerpoint/2010/main" val="268920085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E9DBD-51AE-CE4B-9CB4-29F18BD43D2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BC682A7-D86A-094F-BE9A-F1AA215517E1}"/>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12113370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Partitioned survival models</a:t>
            </a:r>
          </a:p>
        </p:txBody>
      </p:sp>
    </p:spTree>
    <p:extLst>
      <p:ext uri="{BB962C8B-B14F-4D97-AF65-F5344CB8AC3E}">
        <p14:creationId xmlns:p14="http://schemas.microsoft.com/office/powerpoint/2010/main" val="124922140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4A4BE-10EA-7F40-A7E1-1D28B8FA7CB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355E1D8-9D96-EC46-9861-EF4DC9308E3A}"/>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29523979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Time-varying state-transition models</a:t>
            </a:r>
          </a:p>
        </p:txBody>
      </p:sp>
    </p:spTree>
    <p:extLst>
      <p:ext uri="{BB962C8B-B14F-4D97-AF65-F5344CB8AC3E}">
        <p14:creationId xmlns:p14="http://schemas.microsoft.com/office/powerpoint/2010/main" val="80958944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4A4BE-10EA-7F40-A7E1-1D28B8FA7CB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355E1D8-9D96-EC46-9861-EF4DC9308E3A}"/>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90904782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Decision analysis</a:t>
            </a:r>
          </a:p>
        </p:txBody>
      </p:sp>
    </p:spTree>
    <p:extLst>
      <p:ext uri="{BB962C8B-B14F-4D97-AF65-F5344CB8AC3E}">
        <p14:creationId xmlns:p14="http://schemas.microsoft.com/office/powerpoint/2010/main" val="10562643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4A4BE-10EA-7F40-A7E1-1D28B8FA7CB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355E1D8-9D96-EC46-9861-EF4DC9308E3A}"/>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73399968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Summary</a:t>
            </a:r>
          </a:p>
        </p:txBody>
      </p:sp>
    </p:spTree>
    <p:extLst>
      <p:ext uri="{BB962C8B-B14F-4D97-AF65-F5344CB8AC3E}">
        <p14:creationId xmlns:p14="http://schemas.microsoft.com/office/powerpoint/2010/main" val="385267363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BA025-566B-954A-B989-BE3FEB1E16D6}"/>
              </a:ext>
            </a:extLst>
          </p:cNvPr>
          <p:cNvSpPr>
            <a:spLocks noGrp="1"/>
          </p:cNvSpPr>
          <p:nvPr>
            <p:ph type="title"/>
          </p:nvPr>
        </p:nvSpPr>
        <p:spPr/>
        <p:txBody>
          <a:bodyPr/>
          <a:lstStyle/>
          <a:p>
            <a:r>
              <a:rPr lang="en-US" dirty="0"/>
              <a:t>So why R for CE modeling?</a:t>
            </a:r>
          </a:p>
        </p:txBody>
      </p:sp>
      <p:sp>
        <p:nvSpPr>
          <p:cNvPr id="3" name="Content Placeholder 2">
            <a:extLst>
              <a:ext uri="{FF2B5EF4-FFF2-40B4-BE49-F238E27FC236}">
                <a16:creationId xmlns:a16="http://schemas.microsoft.com/office/drawing/2014/main" id="{4CC1B869-D582-F84C-9C6F-0C816607C1A4}"/>
              </a:ext>
            </a:extLst>
          </p:cNvPr>
          <p:cNvSpPr>
            <a:spLocks noGrp="1"/>
          </p:cNvSpPr>
          <p:nvPr>
            <p:ph idx="1"/>
          </p:nvPr>
        </p:nvSpPr>
        <p:spPr/>
        <p:txBody>
          <a:bodyPr/>
          <a:lstStyle/>
          <a:p>
            <a:r>
              <a:rPr lang="en-US" dirty="0"/>
              <a:t>One platform to do everything </a:t>
            </a:r>
          </a:p>
          <a:p>
            <a:r>
              <a:rPr lang="en-US" dirty="0"/>
              <a:t>Your problems are rarely unique</a:t>
            </a:r>
          </a:p>
          <a:p>
            <a:r>
              <a:rPr lang="en-US" dirty="0"/>
              <a:t>Easier to share and review</a:t>
            </a:r>
          </a:p>
          <a:p>
            <a:r>
              <a:rPr lang="en-US" dirty="0"/>
              <a:t>More complex analysis and microsimulation …..</a:t>
            </a:r>
          </a:p>
        </p:txBody>
      </p:sp>
    </p:spTree>
    <p:extLst>
      <p:ext uri="{BB962C8B-B14F-4D97-AF65-F5344CB8AC3E}">
        <p14:creationId xmlns:p14="http://schemas.microsoft.com/office/powerpoint/2010/main" val="279902630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9DC6C0-ADD5-1144-BF05-B4DBF611033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A099CF8-D6EA-2E4C-926F-0D79748A9867}"/>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1008987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ED69D-526E-DB4F-B7ED-E30B1BE2479D}"/>
              </a:ext>
            </a:extLst>
          </p:cNvPr>
          <p:cNvSpPr>
            <a:spLocks noGrp="1"/>
          </p:cNvSpPr>
          <p:nvPr>
            <p:ph type="title"/>
          </p:nvPr>
        </p:nvSpPr>
        <p:spPr/>
        <p:txBody>
          <a:bodyPr/>
          <a:lstStyle/>
          <a:p>
            <a:r>
              <a:rPr lang="en-US" dirty="0"/>
              <a:t>Criteria that economic models should strive to meet</a:t>
            </a:r>
          </a:p>
        </p:txBody>
      </p:sp>
      <p:sp>
        <p:nvSpPr>
          <p:cNvPr id="3" name="Content Placeholder 2">
            <a:extLst>
              <a:ext uri="{FF2B5EF4-FFF2-40B4-BE49-F238E27FC236}">
                <a16:creationId xmlns:a16="http://schemas.microsoft.com/office/drawing/2014/main" id="{CE789C9D-0649-224A-BEAE-3514C578438F}"/>
              </a:ext>
            </a:extLst>
          </p:cNvPr>
          <p:cNvSpPr>
            <a:spLocks noGrp="1"/>
          </p:cNvSpPr>
          <p:nvPr>
            <p:ph idx="1"/>
          </p:nvPr>
        </p:nvSpPr>
        <p:spPr/>
        <p:txBody>
          <a:bodyPr>
            <a:noAutofit/>
          </a:bodyPr>
          <a:lstStyle/>
          <a:p>
            <a:r>
              <a:rPr lang="en-US" sz="1600" dirty="0"/>
              <a:t>Clinical realism</a:t>
            </a:r>
          </a:p>
          <a:p>
            <a:pPr lvl="1"/>
            <a:r>
              <a:rPr lang="en-US" sz="1200" dirty="0"/>
              <a:t>A model should reflect the state of evidence, the current understanding of the disease, and be accepted by clinical experts.</a:t>
            </a:r>
          </a:p>
          <a:p>
            <a:r>
              <a:rPr lang="en-US" sz="1600" dirty="0"/>
              <a:t>Quantifying decision uncertainty</a:t>
            </a:r>
          </a:p>
          <a:p>
            <a:pPr lvl="1"/>
            <a:r>
              <a:rPr lang="en-US" sz="1200" dirty="0"/>
              <a:t>A model should be capable of quantifying decision uncertainty and informing prioritization of future research. </a:t>
            </a:r>
          </a:p>
          <a:p>
            <a:r>
              <a:rPr lang="en-US" sz="1600" dirty="0"/>
              <a:t>Transparency and reproducibility</a:t>
            </a:r>
          </a:p>
          <a:p>
            <a:pPr lvl="1"/>
            <a:r>
              <a:rPr lang="en-US" sz="1200" dirty="0"/>
              <a:t>Resources should exist so that a model can be completely understood, reproduced, and pressure tested.</a:t>
            </a:r>
          </a:p>
          <a:p>
            <a:r>
              <a:rPr lang="en-US" sz="1600" dirty="0"/>
              <a:t>Reusability and adaptability</a:t>
            </a:r>
          </a:p>
          <a:p>
            <a:pPr lvl="1"/>
            <a:r>
              <a:rPr lang="en-US" sz="1200" dirty="0"/>
              <a:t>It should be possible</a:t>
            </a:r>
            <a:r>
              <a:rPr lang="en-US" sz="1200" i="1" dirty="0"/>
              <a:t> </a:t>
            </a:r>
            <a:r>
              <a:rPr lang="en-US" sz="1200" dirty="0"/>
              <a:t>to easily update a model to reflect new clinical evidence or adapt it for a new market, indication, or intervention. </a:t>
            </a:r>
            <a:endParaRPr lang="en-US" sz="1600" dirty="0"/>
          </a:p>
          <a:p>
            <a:pPr marL="0" indent="0">
              <a:buNone/>
            </a:pPr>
            <a:endParaRPr lang="en-US" sz="1600" i="1" dirty="0"/>
          </a:p>
        </p:txBody>
      </p:sp>
    </p:spTree>
    <p:extLst>
      <p:ext uri="{BB962C8B-B14F-4D97-AF65-F5344CB8AC3E}">
        <p14:creationId xmlns:p14="http://schemas.microsoft.com/office/powerpoint/2010/main" val="1230932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22C1B9-E9E2-3542-950F-182CC445D88C}"/>
              </a:ext>
            </a:extLst>
          </p:cNvPr>
          <p:cNvSpPr>
            <a:spLocks noGrp="1"/>
          </p:cNvSpPr>
          <p:nvPr>
            <p:ph type="title"/>
          </p:nvPr>
        </p:nvSpPr>
        <p:spPr/>
        <p:txBody>
          <a:bodyPr/>
          <a:lstStyle/>
          <a:p>
            <a:r>
              <a:rPr lang="en-US" dirty="0"/>
              <a:t>SLIDES THAT MAY BE USEFUL</a:t>
            </a:r>
          </a:p>
        </p:txBody>
      </p:sp>
      <p:sp>
        <p:nvSpPr>
          <p:cNvPr id="3" name="Text Placeholder 2">
            <a:extLst>
              <a:ext uri="{FF2B5EF4-FFF2-40B4-BE49-F238E27FC236}">
                <a16:creationId xmlns:a16="http://schemas.microsoft.com/office/drawing/2014/main" id="{E2EAF2A9-9F24-2F49-BEC6-29D940465638}"/>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247523933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31E0A14-A9A9-6642-9F5A-51223B85404B}"/>
              </a:ext>
            </a:extLst>
          </p:cNvPr>
          <p:cNvSpPr>
            <a:spLocks noGrp="1"/>
          </p:cNvSpPr>
          <p:nvPr>
            <p:ph type="body" idx="1"/>
          </p:nvPr>
        </p:nvSpPr>
        <p:spPr>
          <a:xfrm>
            <a:off x="457198" y="1775866"/>
            <a:ext cx="7221795" cy="1605217"/>
          </a:xfrm>
        </p:spPr>
        <p:txBody>
          <a:bodyPr/>
          <a:lstStyle/>
          <a:p>
            <a:r>
              <a:rPr lang="en-US" b="1" dirty="0"/>
              <a:t>Integrating statistical and economic models with </a:t>
            </a:r>
            <a:r>
              <a:rPr lang="en-US" b="1" dirty="0" err="1">
                <a:latin typeface="Menlo" panose="020B0609030804020204" pitchFamily="49" charset="0"/>
                <a:ea typeface="Menlo" panose="020B0609030804020204" pitchFamily="49" charset="0"/>
                <a:cs typeface="Menlo" panose="020B0609030804020204" pitchFamily="49" charset="0"/>
              </a:rPr>
              <a:t>hesim</a:t>
            </a:r>
            <a:endParaRPr lang="en-US" b="1" dirty="0">
              <a:latin typeface="Menlo" panose="020B0609030804020204" pitchFamily="49" charset="0"/>
              <a:ea typeface="Menlo" panose="020B0609030804020204" pitchFamily="49" charset="0"/>
              <a:cs typeface="Menlo" panose="020B0609030804020204" pitchFamily="49" charset="0"/>
            </a:endParaRPr>
          </a:p>
        </p:txBody>
      </p:sp>
    </p:spTree>
    <p:extLst>
      <p:ext uri="{BB962C8B-B14F-4D97-AF65-F5344CB8AC3E}">
        <p14:creationId xmlns:p14="http://schemas.microsoft.com/office/powerpoint/2010/main" val="347405476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1FB2BF-7439-894A-A6CB-78892CCD28FF}"/>
              </a:ext>
            </a:extLst>
          </p:cNvPr>
          <p:cNvSpPr>
            <a:spLocks noGrp="1"/>
          </p:cNvSpPr>
          <p:nvPr>
            <p:ph type="title"/>
          </p:nvPr>
        </p:nvSpPr>
        <p:spPr>
          <a:xfrm>
            <a:off x="457200" y="-1"/>
            <a:ext cx="7616825" cy="1143000"/>
          </a:xfrm>
        </p:spPr>
        <p:txBody>
          <a:bodyPr/>
          <a:lstStyle/>
          <a:p>
            <a:r>
              <a:rPr lang="en-US" dirty="0"/>
              <a:t>Economic modeling</a:t>
            </a:r>
          </a:p>
        </p:txBody>
      </p:sp>
      <p:sp>
        <p:nvSpPr>
          <p:cNvPr id="3" name="Content Placeholder 2">
            <a:extLst>
              <a:ext uri="{FF2B5EF4-FFF2-40B4-BE49-F238E27FC236}">
                <a16:creationId xmlns:a16="http://schemas.microsoft.com/office/drawing/2014/main" id="{25F0456B-0220-D941-B0F6-BEB788A0FAD1}"/>
              </a:ext>
            </a:extLst>
          </p:cNvPr>
          <p:cNvSpPr>
            <a:spLocks noGrp="1"/>
          </p:cNvSpPr>
          <p:nvPr>
            <p:ph idx="1"/>
          </p:nvPr>
        </p:nvSpPr>
        <p:spPr/>
        <p:txBody>
          <a:bodyPr/>
          <a:lstStyle/>
          <a:p>
            <a:r>
              <a:rPr lang="en-US" dirty="0"/>
              <a:t>Economic models are constructed by combining statistical models for disease progression, costs, and utilities</a:t>
            </a:r>
          </a:p>
          <a:p>
            <a:pPr lvl="1"/>
            <a:r>
              <a:rPr lang="en-US" dirty="0"/>
              <a:t>The disease progression models simulate health state occupancy probabilities</a:t>
            </a:r>
          </a:p>
          <a:p>
            <a:pPr lvl="1"/>
            <a:r>
              <a:rPr lang="en-US" dirty="0"/>
              <a:t>The utility and cost models predict utility and costs in each health state</a:t>
            </a:r>
          </a:p>
          <a:p>
            <a:r>
              <a:rPr lang="en-US" dirty="0"/>
              <a:t>Uncertainty in the parameters from the statistical models is propagated throughout the economic model and decision analysis with </a:t>
            </a:r>
            <a:r>
              <a:rPr lang="en-US" i="1" dirty="0"/>
              <a:t>probabilistic sensitivity analysis (PSA)</a:t>
            </a:r>
          </a:p>
          <a:p>
            <a:r>
              <a:rPr lang="en-US" dirty="0"/>
              <a:t>Supported economic models include N-state </a:t>
            </a:r>
            <a:r>
              <a:rPr lang="en-US" i="1" dirty="0"/>
              <a:t>partitioned survival models (PSMs) </a:t>
            </a:r>
            <a:r>
              <a:rPr lang="en-US" dirty="0"/>
              <a:t>and </a:t>
            </a:r>
            <a:r>
              <a:rPr lang="en-US" i="1" dirty="0"/>
              <a:t>continuous time state transition models (CTSTMs)</a:t>
            </a:r>
          </a:p>
        </p:txBody>
      </p:sp>
    </p:spTree>
    <p:extLst>
      <p:ext uri="{BB962C8B-B14F-4D97-AF65-F5344CB8AC3E}">
        <p14:creationId xmlns:p14="http://schemas.microsoft.com/office/powerpoint/2010/main" val="1393933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E1B0F4-0751-FF4F-9F77-D14CB41632F4}"/>
              </a:ext>
            </a:extLst>
          </p:cNvPr>
          <p:cNvSpPr>
            <a:spLocks noGrp="1"/>
          </p:cNvSpPr>
          <p:nvPr>
            <p:ph type="title"/>
          </p:nvPr>
        </p:nvSpPr>
        <p:spPr>
          <a:xfrm>
            <a:off x="457200" y="0"/>
            <a:ext cx="7616825" cy="1143000"/>
          </a:xfrm>
        </p:spPr>
        <p:txBody>
          <a:bodyPr>
            <a:normAutofit/>
          </a:bodyPr>
          <a:lstStyle/>
          <a:p>
            <a:br>
              <a:rPr lang="en-US" dirty="0"/>
            </a:br>
            <a:r>
              <a:rPr lang="en-US" sz="2200" dirty="0"/>
              <a:t>Example CTSTM in oncology (the IVI-NSCLC model)</a:t>
            </a:r>
            <a:br>
              <a:rPr lang="en-US" dirty="0"/>
            </a:br>
            <a:endParaRPr lang="en-US" dirty="0"/>
          </a:p>
        </p:txBody>
      </p:sp>
      <p:pic>
        <p:nvPicPr>
          <p:cNvPr id="3" name="Picture 2">
            <a:extLst>
              <a:ext uri="{FF2B5EF4-FFF2-40B4-BE49-F238E27FC236}">
                <a16:creationId xmlns:a16="http://schemas.microsoft.com/office/drawing/2014/main" id="{D728919A-324F-A04D-AD12-149BD89BCF9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34871" y="1143000"/>
            <a:ext cx="7009998" cy="3527759"/>
          </a:xfrm>
          <a:prstGeom prst="rect">
            <a:avLst/>
          </a:prstGeom>
        </p:spPr>
      </p:pic>
    </p:spTree>
    <p:extLst>
      <p:ext uri="{BB962C8B-B14F-4D97-AF65-F5344CB8AC3E}">
        <p14:creationId xmlns:p14="http://schemas.microsoft.com/office/powerpoint/2010/main" val="405343372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E1B0F4-0751-FF4F-9F77-D14CB41632F4}"/>
              </a:ext>
            </a:extLst>
          </p:cNvPr>
          <p:cNvSpPr>
            <a:spLocks noGrp="1"/>
          </p:cNvSpPr>
          <p:nvPr>
            <p:ph type="title"/>
          </p:nvPr>
        </p:nvSpPr>
        <p:spPr>
          <a:xfrm>
            <a:off x="457200" y="0"/>
            <a:ext cx="7616825" cy="1143000"/>
          </a:xfrm>
        </p:spPr>
        <p:txBody>
          <a:bodyPr/>
          <a:lstStyle/>
          <a:p>
            <a:r>
              <a:rPr lang="en-US" dirty="0"/>
              <a:t>Expanding the standard 3-state oncology model to 4-states</a:t>
            </a:r>
          </a:p>
        </p:txBody>
      </p:sp>
      <p:pic>
        <p:nvPicPr>
          <p:cNvPr id="4" name="Picture 3">
            <a:extLst>
              <a:ext uri="{FF2B5EF4-FFF2-40B4-BE49-F238E27FC236}">
                <a16:creationId xmlns:a16="http://schemas.microsoft.com/office/drawing/2014/main" id="{776C92EE-21DE-6D4E-A423-801BBC86E9B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170485" y="845023"/>
            <a:ext cx="6178834" cy="4052997"/>
          </a:xfrm>
          <a:prstGeom prst="rect">
            <a:avLst/>
          </a:prstGeom>
        </p:spPr>
      </p:pic>
    </p:spTree>
    <p:extLst>
      <p:ext uri="{BB962C8B-B14F-4D97-AF65-F5344CB8AC3E}">
        <p14:creationId xmlns:p14="http://schemas.microsoft.com/office/powerpoint/2010/main" val="352360784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E1B0F4-0751-FF4F-9F77-D14CB41632F4}"/>
              </a:ext>
            </a:extLst>
          </p:cNvPr>
          <p:cNvSpPr>
            <a:spLocks noGrp="1"/>
          </p:cNvSpPr>
          <p:nvPr>
            <p:ph type="title"/>
          </p:nvPr>
        </p:nvSpPr>
        <p:spPr>
          <a:xfrm>
            <a:off x="457200" y="0"/>
            <a:ext cx="7616825" cy="1143000"/>
          </a:xfrm>
        </p:spPr>
        <p:txBody>
          <a:bodyPr/>
          <a:lstStyle/>
          <a:p>
            <a:r>
              <a:rPr lang="en-US" dirty="0"/>
              <a:t>Parameterization using multi-state network meta-analysis conducted separately by line (1L, 2L)</a:t>
            </a:r>
          </a:p>
        </p:txBody>
      </p:sp>
      <p:pic>
        <p:nvPicPr>
          <p:cNvPr id="5" name="Picture 4">
            <a:extLst>
              <a:ext uri="{FF2B5EF4-FFF2-40B4-BE49-F238E27FC236}">
                <a16:creationId xmlns:a16="http://schemas.microsoft.com/office/drawing/2014/main" id="{4495F11F-A233-F84C-A62F-AC273F7FA0CD}"/>
              </a:ext>
            </a:extLst>
          </p:cNvPr>
          <p:cNvPicPr>
            <a:picLocks noChangeAspect="1"/>
          </p:cNvPicPr>
          <p:nvPr/>
        </p:nvPicPr>
        <p:blipFill>
          <a:blip r:embed="rId2"/>
          <a:stretch>
            <a:fillRect/>
          </a:stretch>
        </p:blipFill>
        <p:spPr>
          <a:xfrm>
            <a:off x="996287" y="1444336"/>
            <a:ext cx="6625988" cy="1530288"/>
          </a:xfrm>
          <a:prstGeom prst="rect">
            <a:avLst/>
          </a:prstGeom>
        </p:spPr>
      </p:pic>
      <p:pic>
        <p:nvPicPr>
          <p:cNvPr id="6" name="Picture 5">
            <a:extLst>
              <a:ext uri="{FF2B5EF4-FFF2-40B4-BE49-F238E27FC236}">
                <a16:creationId xmlns:a16="http://schemas.microsoft.com/office/drawing/2014/main" id="{E3EC69AB-0DC4-904E-B926-1472840EBDF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980566" y="3275960"/>
            <a:ext cx="7093459" cy="1595777"/>
          </a:xfrm>
          <a:prstGeom prst="rect">
            <a:avLst/>
          </a:prstGeom>
        </p:spPr>
      </p:pic>
    </p:spTree>
    <p:extLst>
      <p:ext uri="{BB962C8B-B14F-4D97-AF65-F5344CB8AC3E}">
        <p14:creationId xmlns:p14="http://schemas.microsoft.com/office/powerpoint/2010/main" val="263210362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77D04A-628C-9B48-8B62-A3F2BC91430F}"/>
              </a:ext>
            </a:extLst>
          </p:cNvPr>
          <p:cNvSpPr>
            <a:spLocks noGrp="1"/>
          </p:cNvSpPr>
          <p:nvPr>
            <p:ph type="title"/>
          </p:nvPr>
        </p:nvSpPr>
        <p:spPr/>
        <p:txBody>
          <a:bodyPr/>
          <a:lstStyle/>
          <a:p>
            <a:r>
              <a:rPr lang="en-US" dirty="0"/>
              <a:t>Integration of statistical and economic models</a:t>
            </a:r>
          </a:p>
        </p:txBody>
      </p:sp>
      <p:pic>
        <p:nvPicPr>
          <p:cNvPr id="5" name="Picture 4">
            <a:extLst>
              <a:ext uri="{FF2B5EF4-FFF2-40B4-BE49-F238E27FC236}">
                <a16:creationId xmlns:a16="http://schemas.microsoft.com/office/drawing/2014/main" id="{27AF123E-59A9-A84D-B400-1666BEB74C92}"/>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159175" y="1413554"/>
            <a:ext cx="3158015" cy="822960"/>
          </a:xfrm>
          <a:prstGeom prst="rect">
            <a:avLst/>
          </a:prstGeom>
        </p:spPr>
      </p:pic>
      <p:pic>
        <p:nvPicPr>
          <p:cNvPr id="6" name="Picture 5">
            <a:extLst>
              <a:ext uri="{FF2B5EF4-FFF2-40B4-BE49-F238E27FC236}">
                <a16:creationId xmlns:a16="http://schemas.microsoft.com/office/drawing/2014/main" id="{3393EA35-4472-FC4B-800B-9B566B637388}"/>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945578" y="3473428"/>
            <a:ext cx="3360420" cy="843295"/>
          </a:xfrm>
          <a:prstGeom prst="rect">
            <a:avLst/>
          </a:prstGeom>
        </p:spPr>
      </p:pic>
      <p:pic>
        <p:nvPicPr>
          <p:cNvPr id="7" name="Picture 6">
            <a:extLst>
              <a:ext uri="{FF2B5EF4-FFF2-40B4-BE49-F238E27FC236}">
                <a16:creationId xmlns:a16="http://schemas.microsoft.com/office/drawing/2014/main" id="{D23ED3B5-0892-654E-8CFD-DB73576710E4}"/>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1107557" y="3499750"/>
            <a:ext cx="3360420" cy="789446"/>
          </a:xfrm>
          <a:prstGeom prst="rect">
            <a:avLst/>
          </a:prstGeom>
        </p:spPr>
      </p:pic>
      <p:pic>
        <p:nvPicPr>
          <p:cNvPr id="8" name="Picture 7">
            <a:extLst>
              <a:ext uri="{FF2B5EF4-FFF2-40B4-BE49-F238E27FC236}">
                <a16:creationId xmlns:a16="http://schemas.microsoft.com/office/drawing/2014/main" id="{F475E69C-42DE-EA47-8909-89B919B7261E}"/>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4957724" y="1414704"/>
            <a:ext cx="3158015" cy="822960"/>
          </a:xfrm>
          <a:prstGeom prst="rect">
            <a:avLst/>
          </a:prstGeom>
        </p:spPr>
      </p:pic>
      <p:grpSp>
        <p:nvGrpSpPr>
          <p:cNvPr id="9" name="Group 8">
            <a:extLst>
              <a:ext uri="{FF2B5EF4-FFF2-40B4-BE49-F238E27FC236}">
                <a16:creationId xmlns:a16="http://schemas.microsoft.com/office/drawing/2014/main" id="{4E2B9B38-F523-F54A-AFB3-C943176B301E}"/>
              </a:ext>
            </a:extLst>
          </p:cNvPr>
          <p:cNvGrpSpPr/>
          <p:nvPr/>
        </p:nvGrpSpPr>
        <p:grpSpPr>
          <a:xfrm>
            <a:off x="1665898" y="1661867"/>
            <a:ext cx="1666758" cy="2344236"/>
            <a:chOff x="2883847" y="1735607"/>
            <a:chExt cx="2222347" cy="3125648"/>
          </a:xfrm>
        </p:grpSpPr>
        <p:cxnSp>
          <p:nvCxnSpPr>
            <p:cNvPr id="10" name="Straight Arrow Connector 9">
              <a:extLst>
                <a:ext uri="{FF2B5EF4-FFF2-40B4-BE49-F238E27FC236}">
                  <a16:creationId xmlns:a16="http://schemas.microsoft.com/office/drawing/2014/main" id="{C100D812-CCFA-4045-9840-B214C7704D3A}"/>
                </a:ext>
              </a:extLst>
            </p:cNvPr>
            <p:cNvCxnSpPr>
              <a:cxnSpLocks/>
            </p:cNvCxnSpPr>
            <p:nvPr/>
          </p:nvCxnSpPr>
          <p:spPr>
            <a:xfrm flipH="1">
              <a:off x="2883847" y="2268415"/>
              <a:ext cx="387317" cy="2592840"/>
            </a:xfrm>
            <a:prstGeom prst="straightConnector1">
              <a:avLst/>
            </a:prstGeom>
            <a:ln w="12700" cap="flat" cmpd="sng" algn="ctr">
              <a:solidFill>
                <a:srgbClr val="008131"/>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E19378D2-F6D1-AE41-867C-CB64D6D87F3D}"/>
                </a:ext>
              </a:extLst>
            </p:cNvPr>
            <p:cNvCxnSpPr>
              <a:cxnSpLocks/>
            </p:cNvCxnSpPr>
            <p:nvPr/>
          </p:nvCxnSpPr>
          <p:spPr>
            <a:xfrm flipH="1">
              <a:off x="4796475" y="2215698"/>
              <a:ext cx="309719" cy="2645557"/>
            </a:xfrm>
            <a:prstGeom prst="straightConnector1">
              <a:avLst/>
            </a:prstGeom>
            <a:ln w="12700" cap="flat" cmpd="sng" algn="ctr">
              <a:solidFill>
                <a:srgbClr val="008131"/>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7E7BEDA1-8618-E947-8A32-A82C9C44B168}"/>
                </a:ext>
              </a:extLst>
            </p:cNvPr>
            <p:cNvCxnSpPr>
              <a:cxnSpLocks/>
            </p:cNvCxnSpPr>
            <p:nvPr/>
          </p:nvCxnSpPr>
          <p:spPr>
            <a:xfrm flipH="1">
              <a:off x="3631733" y="1735607"/>
              <a:ext cx="582366" cy="2450511"/>
            </a:xfrm>
            <a:prstGeom prst="straightConnector1">
              <a:avLst/>
            </a:prstGeom>
            <a:ln w="12700" cap="flat" cmpd="sng" algn="ctr">
              <a:solidFill>
                <a:srgbClr val="008131"/>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grpSp>
      <p:grpSp>
        <p:nvGrpSpPr>
          <p:cNvPr id="13" name="Group 12">
            <a:extLst>
              <a:ext uri="{FF2B5EF4-FFF2-40B4-BE49-F238E27FC236}">
                <a16:creationId xmlns:a16="http://schemas.microsoft.com/office/drawing/2014/main" id="{97D2AAB3-49FB-A242-9D5E-56488AF0DB19}"/>
              </a:ext>
            </a:extLst>
          </p:cNvPr>
          <p:cNvGrpSpPr/>
          <p:nvPr/>
        </p:nvGrpSpPr>
        <p:grpSpPr>
          <a:xfrm>
            <a:off x="1965047" y="1620145"/>
            <a:ext cx="3851964" cy="2385957"/>
            <a:chOff x="3282708" y="1679978"/>
            <a:chExt cx="5135952" cy="3181276"/>
          </a:xfrm>
        </p:grpSpPr>
        <p:cxnSp>
          <p:nvCxnSpPr>
            <p:cNvPr id="14" name="Straight Arrow Connector 13">
              <a:extLst>
                <a:ext uri="{FF2B5EF4-FFF2-40B4-BE49-F238E27FC236}">
                  <a16:creationId xmlns:a16="http://schemas.microsoft.com/office/drawing/2014/main" id="{3B555B08-8AB1-B24C-8694-85692ACFAA9C}"/>
                </a:ext>
              </a:extLst>
            </p:cNvPr>
            <p:cNvCxnSpPr>
              <a:cxnSpLocks/>
            </p:cNvCxnSpPr>
            <p:nvPr/>
          </p:nvCxnSpPr>
          <p:spPr>
            <a:xfrm>
              <a:off x="3282708" y="2268415"/>
              <a:ext cx="4683771" cy="2592839"/>
            </a:xfrm>
            <a:prstGeom prst="straightConnector1">
              <a:avLst/>
            </a:prstGeom>
            <a:ln w="12700" cap="flat" cmpd="sng" algn="ctr">
              <a:solidFill>
                <a:schemeClr val="tx2"/>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503E7890-375D-6B4F-9AF9-752D4050C579}"/>
                </a:ext>
              </a:extLst>
            </p:cNvPr>
            <p:cNvCxnSpPr>
              <a:cxnSpLocks/>
            </p:cNvCxnSpPr>
            <p:nvPr/>
          </p:nvCxnSpPr>
          <p:spPr>
            <a:xfrm>
              <a:off x="4252576" y="1679978"/>
              <a:ext cx="4166084" cy="2579022"/>
            </a:xfrm>
            <a:prstGeom prst="straightConnector1">
              <a:avLst/>
            </a:prstGeom>
            <a:ln w="12700" cap="flat" cmpd="sng" algn="ctr">
              <a:solidFill>
                <a:schemeClr val="tx2"/>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grpSp>
      <p:grpSp>
        <p:nvGrpSpPr>
          <p:cNvPr id="16" name="Group 15">
            <a:extLst>
              <a:ext uri="{FF2B5EF4-FFF2-40B4-BE49-F238E27FC236}">
                <a16:creationId xmlns:a16="http://schemas.microsoft.com/office/drawing/2014/main" id="{9E00CCCC-8972-6A48-B8CD-D8A5105AE17F}"/>
              </a:ext>
            </a:extLst>
          </p:cNvPr>
          <p:cNvGrpSpPr/>
          <p:nvPr/>
        </p:nvGrpSpPr>
        <p:grpSpPr>
          <a:xfrm>
            <a:off x="5869437" y="1623040"/>
            <a:ext cx="1480846" cy="2393078"/>
            <a:chOff x="7622937" y="1561009"/>
            <a:chExt cx="1974463" cy="3190771"/>
          </a:xfrm>
        </p:grpSpPr>
        <p:cxnSp>
          <p:nvCxnSpPr>
            <p:cNvPr id="17" name="Straight Arrow Connector 16">
              <a:extLst>
                <a:ext uri="{FF2B5EF4-FFF2-40B4-BE49-F238E27FC236}">
                  <a16:creationId xmlns:a16="http://schemas.microsoft.com/office/drawing/2014/main" id="{B6979893-DA3A-EF44-B58C-6C78569DB99E}"/>
                </a:ext>
              </a:extLst>
            </p:cNvPr>
            <p:cNvCxnSpPr>
              <a:cxnSpLocks/>
            </p:cNvCxnSpPr>
            <p:nvPr/>
          </p:nvCxnSpPr>
          <p:spPr>
            <a:xfrm>
              <a:off x="7622937" y="2106222"/>
              <a:ext cx="447783" cy="2645557"/>
            </a:xfrm>
            <a:prstGeom prst="straightConnector1">
              <a:avLst/>
            </a:prstGeom>
            <a:ln w="12700" cap="flat" cmpd="sng" algn="ctr">
              <a:solidFill>
                <a:schemeClr val="tx2">
                  <a:alpha val="72000"/>
                </a:schemeClr>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ED6CD0A9-BA6E-7F47-9A2B-54A84ECFB743}"/>
                </a:ext>
              </a:extLst>
            </p:cNvPr>
            <p:cNvCxnSpPr>
              <a:cxnSpLocks/>
            </p:cNvCxnSpPr>
            <p:nvPr/>
          </p:nvCxnSpPr>
          <p:spPr>
            <a:xfrm flipH="1">
              <a:off x="8349371" y="1561009"/>
              <a:ext cx="57709" cy="2757042"/>
            </a:xfrm>
            <a:prstGeom prst="straightConnector1">
              <a:avLst/>
            </a:prstGeom>
            <a:ln w="12700" cap="flat" cmpd="sng" algn="ctr">
              <a:solidFill>
                <a:schemeClr val="tx2">
                  <a:alpha val="72000"/>
                </a:schemeClr>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8BD7D6B0-AD1D-0B4F-9DAA-5EB98EBB5683}"/>
                </a:ext>
              </a:extLst>
            </p:cNvPr>
            <p:cNvCxnSpPr>
              <a:cxnSpLocks/>
            </p:cNvCxnSpPr>
            <p:nvPr/>
          </p:nvCxnSpPr>
          <p:spPr>
            <a:xfrm>
              <a:off x="9261126" y="2083948"/>
              <a:ext cx="336274" cy="2667832"/>
            </a:xfrm>
            <a:prstGeom prst="straightConnector1">
              <a:avLst/>
            </a:prstGeom>
            <a:ln w="12700" cap="flat" cmpd="sng" algn="ctr">
              <a:solidFill>
                <a:schemeClr val="tx2">
                  <a:alpha val="72000"/>
                </a:schemeClr>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grpSp>
      <p:sp>
        <p:nvSpPr>
          <p:cNvPr id="20" name="TextBox 19">
            <a:extLst>
              <a:ext uri="{FF2B5EF4-FFF2-40B4-BE49-F238E27FC236}">
                <a16:creationId xmlns:a16="http://schemas.microsoft.com/office/drawing/2014/main" id="{419CE6A7-6B7C-0946-8A2A-5DA8DA13AE9F}"/>
              </a:ext>
            </a:extLst>
          </p:cNvPr>
          <p:cNvSpPr txBox="1"/>
          <p:nvPr/>
        </p:nvSpPr>
        <p:spPr>
          <a:xfrm>
            <a:off x="225225" y="1773455"/>
            <a:ext cx="1032314" cy="380141"/>
          </a:xfrm>
          <a:prstGeom prst="rect">
            <a:avLst/>
          </a:prstGeom>
          <a:noFill/>
        </p:spPr>
        <p:txBody>
          <a:bodyPr wrap="square" lIns="0" tIns="0" rIns="0" bIns="0" rtlCol="0">
            <a:noAutofit/>
          </a:bodyPr>
          <a:lstStyle/>
          <a:p>
            <a:r>
              <a:rPr lang="en-US" sz="1200" dirty="0">
                <a:solidFill>
                  <a:schemeClr val="tx1">
                    <a:lumMod val="75000"/>
                  </a:schemeClr>
                </a:solidFill>
              </a:rPr>
              <a:t>Evidence synthesis models</a:t>
            </a:r>
          </a:p>
        </p:txBody>
      </p:sp>
      <p:sp>
        <p:nvSpPr>
          <p:cNvPr id="21" name="TextBox 20">
            <a:extLst>
              <a:ext uri="{FF2B5EF4-FFF2-40B4-BE49-F238E27FC236}">
                <a16:creationId xmlns:a16="http://schemas.microsoft.com/office/drawing/2014/main" id="{D110CC2E-60E7-1D4A-9FAF-94F44F0A6706}"/>
              </a:ext>
            </a:extLst>
          </p:cNvPr>
          <p:cNvSpPr txBox="1"/>
          <p:nvPr/>
        </p:nvSpPr>
        <p:spPr>
          <a:xfrm>
            <a:off x="265631" y="3646535"/>
            <a:ext cx="957356" cy="550088"/>
          </a:xfrm>
          <a:prstGeom prst="rect">
            <a:avLst/>
          </a:prstGeom>
          <a:noFill/>
        </p:spPr>
        <p:txBody>
          <a:bodyPr wrap="square" lIns="0" tIns="0" rIns="0" bIns="0" rtlCol="0">
            <a:noAutofit/>
          </a:bodyPr>
          <a:lstStyle/>
          <a:p>
            <a:r>
              <a:rPr lang="en-US" sz="1200" dirty="0">
                <a:solidFill>
                  <a:schemeClr val="tx1">
                    <a:lumMod val="75000"/>
                  </a:schemeClr>
                </a:solidFill>
              </a:rPr>
              <a:t>Simulation models</a:t>
            </a:r>
          </a:p>
        </p:txBody>
      </p:sp>
    </p:spTree>
    <p:extLst>
      <p:ext uri="{BB962C8B-B14F-4D97-AF65-F5344CB8AC3E}">
        <p14:creationId xmlns:p14="http://schemas.microsoft.com/office/powerpoint/2010/main" val="847698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FEA8FF-346F-9447-B104-90A42381284F}"/>
              </a:ext>
            </a:extLst>
          </p:cNvPr>
          <p:cNvSpPr>
            <a:spLocks noGrp="1"/>
          </p:cNvSpPr>
          <p:nvPr>
            <p:ph type="title"/>
          </p:nvPr>
        </p:nvSpPr>
        <p:spPr/>
        <p:txBody>
          <a:bodyPr/>
          <a:lstStyle/>
          <a:p>
            <a:r>
              <a:rPr lang="en-US" dirty="0"/>
              <a:t>Time scales for multi-state models</a:t>
            </a:r>
          </a:p>
        </p:txBody>
      </p:sp>
      <p:sp>
        <p:nvSpPr>
          <p:cNvPr id="3" name="Content Placeholder 2">
            <a:extLst>
              <a:ext uri="{FF2B5EF4-FFF2-40B4-BE49-F238E27FC236}">
                <a16:creationId xmlns:a16="http://schemas.microsoft.com/office/drawing/2014/main" id="{903022CB-965A-CC49-97DB-116A97BCEE29}"/>
              </a:ext>
            </a:extLst>
          </p:cNvPr>
          <p:cNvSpPr>
            <a:spLocks noGrp="1"/>
          </p:cNvSpPr>
          <p:nvPr>
            <p:ph idx="1"/>
          </p:nvPr>
        </p:nvSpPr>
        <p:spPr>
          <a:xfrm>
            <a:off x="457200" y="1150936"/>
            <a:ext cx="7616825" cy="3388113"/>
          </a:xfrm>
        </p:spPr>
        <p:txBody>
          <a:bodyPr/>
          <a:lstStyle/>
          <a:p>
            <a:pPr marL="808038" indent="-457200">
              <a:buFont typeface="+mj-lt"/>
              <a:buAutoNum type="arabicPeriod"/>
            </a:pPr>
            <a:r>
              <a:rPr lang="en-US" sz="2000" dirty="0"/>
              <a:t>Markov (i.e., “clock-forward”) implies that the hazard function is based on time since initiating 1L treatment</a:t>
            </a:r>
          </a:p>
          <a:p>
            <a:pPr marL="808038" indent="-457200">
              <a:buFont typeface="+mj-lt"/>
              <a:buAutoNum type="arabicPeriod"/>
            </a:pPr>
            <a:r>
              <a:rPr lang="en-US" sz="2000" dirty="0"/>
              <a:t>Semi-Markov (i.e., “clock-reset”) implies that the hazard function is based on time since entering each state</a:t>
            </a:r>
          </a:p>
          <a:p>
            <a:endParaRPr lang="en-US" dirty="0"/>
          </a:p>
        </p:txBody>
      </p:sp>
      <p:pic>
        <p:nvPicPr>
          <p:cNvPr id="5" name="Picture 4">
            <a:extLst>
              <a:ext uri="{FF2B5EF4-FFF2-40B4-BE49-F238E27FC236}">
                <a16:creationId xmlns:a16="http://schemas.microsoft.com/office/drawing/2014/main" id="{9F98A120-23E2-4940-8ACA-9872F07D5D3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781472" y="2756502"/>
            <a:ext cx="5318287" cy="1610619"/>
          </a:xfrm>
          <a:prstGeom prst="rect">
            <a:avLst/>
          </a:prstGeom>
        </p:spPr>
      </p:pic>
      <p:sp>
        <p:nvSpPr>
          <p:cNvPr id="7" name="Rounded Rectangular Callout 6">
            <a:extLst>
              <a:ext uri="{FF2B5EF4-FFF2-40B4-BE49-F238E27FC236}">
                <a16:creationId xmlns:a16="http://schemas.microsoft.com/office/drawing/2014/main" id="{26C208C6-3EBE-7F49-9681-C72779188B90}"/>
              </a:ext>
            </a:extLst>
          </p:cNvPr>
          <p:cNvSpPr/>
          <p:nvPr/>
        </p:nvSpPr>
        <p:spPr>
          <a:xfrm>
            <a:off x="6053732" y="2664542"/>
            <a:ext cx="2229710" cy="459076"/>
          </a:xfrm>
          <a:prstGeom prst="wedgeRoundRectCallout">
            <a:avLst>
              <a:gd name="adj1" fmla="val -49153"/>
              <a:gd name="adj2" fmla="val 115131"/>
              <a:gd name="adj3" fmla="val 16667"/>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a:t>NMA is a “clock-forward” model </a:t>
            </a:r>
          </a:p>
        </p:txBody>
      </p:sp>
      <p:sp>
        <p:nvSpPr>
          <p:cNvPr id="8" name="Rounded Rectangular Callout 7">
            <a:extLst>
              <a:ext uri="{FF2B5EF4-FFF2-40B4-BE49-F238E27FC236}">
                <a16:creationId xmlns:a16="http://schemas.microsoft.com/office/drawing/2014/main" id="{8D97F0FB-7D95-B044-BD89-8D1F3E01B708}"/>
              </a:ext>
            </a:extLst>
          </p:cNvPr>
          <p:cNvSpPr/>
          <p:nvPr/>
        </p:nvSpPr>
        <p:spPr>
          <a:xfrm>
            <a:off x="6053732" y="3992564"/>
            <a:ext cx="2229710" cy="612648"/>
          </a:xfrm>
          <a:prstGeom prst="wedgeRoundRectCallout">
            <a:avLst>
              <a:gd name="adj1" fmla="val -48787"/>
              <a:gd name="adj2" fmla="val -102803"/>
              <a:gd name="adj3" fmla="val 16667"/>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a:t>But time resets when entering S</a:t>
            </a:r>
            <a:r>
              <a:rPr lang="en-US" sz="1100" baseline="-25000" dirty="0"/>
              <a:t>2</a:t>
            </a:r>
            <a:r>
              <a:rPr lang="en-US" sz="1100" dirty="0"/>
              <a:t> in the 4–state model</a:t>
            </a:r>
          </a:p>
        </p:txBody>
      </p:sp>
    </p:spTree>
    <p:extLst>
      <p:ext uri="{BB962C8B-B14F-4D97-AF65-F5344CB8AC3E}">
        <p14:creationId xmlns:p14="http://schemas.microsoft.com/office/powerpoint/2010/main" val="2864265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0.00052 -0.0003 L -0.09583 -0.0003 " pathEditMode="relative" rAng="0" ptsTypes="AA">
                                      <p:cBhvr>
                                        <p:cTn id="6" dur="1000" fill="hold"/>
                                        <p:tgtEl>
                                          <p:spTgt spid="5"/>
                                        </p:tgtEl>
                                        <p:attrNameLst>
                                          <p:attrName>ppt_x</p:attrName>
                                          <p:attrName>ppt_y</p:attrName>
                                        </p:attrNameLst>
                                      </p:cBhvr>
                                      <p:rCtr x="-4826" y="0"/>
                                    </p:animMotion>
                                  </p:childTnLst>
                                </p:cTn>
                              </p:par>
                            </p:childTnLst>
                          </p:cTn>
                        </p:par>
                        <p:par>
                          <p:cTn id="7" fill="hold">
                            <p:stCondLst>
                              <p:cond delay="1000"/>
                            </p:stCondLst>
                            <p:childTnLst>
                              <p:par>
                                <p:cTn id="8" presetID="1" presetClass="entr" presetSubtype="0" fill="hold" grpId="0" nodeType="afterEffect">
                                  <p:stCondLst>
                                    <p:cond delay="0"/>
                                  </p:stCondLst>
                                  <p:childTnLst>
                                    <p:set>
                                      <p:cBhvr>
                                        <p:cTn id="9" dur="1" fill="hold">
                                          <p:stCondLst>
                                            <p:cond delay="0"/>
                                          </p:stCondLst>
                                        </p:cTn>
                                        <p:tgtEl>
                                          <p:spTgt spid="7"/>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D156E9-5D95-0749-A61C-4FE70053458E}"/>
              </a:ext>
            </a:extLst>
          </p:cNvPr>
          <p:cNvSpPr>
            <a:spLocks noGrp="1"/>
          </p:cNvSpPr>
          <p:nvPr>
            <p:ph type="title"/>
          </p:nvPr>
        </p:nvSpPr>
        <p:spPr/>
        <p:txBody>
          <a:bodyPr/>
          <a:lstStyle/>
          <a:p>
            <a:r>
              <a:rPr lang="en-US" dirty="0"/>
              <a:t>Two methods for simulating multi-state models</a:t>
            </a:r>
          </a:p>
        </p:txBody>
      </p:sp>
      <p:sp>
        <p:nvSpPr>
          <p:cNvPr id="3" name="Content Placeholder 2">
            <a:extLst>
              <a:ext uri="{FF2B5EF4-FFF2-40B4-BE49-F238E27FC236}">
                <a16:creationId xmlns:a16="http://schemas.microsoft.com/office/drawing/2014/main" id="{CBA2C12F-5FA5-9447-A9D7-3F3F9BC33178}"/>
              </a:ext>
            </a:extLst>
          </p:cNvPr>
          <p:cNvSpPr>
            <a:spLocks noGrp="1"/>
          </p:cNvSpPr>
          <p:nvPr>
            <p:ph idx="1"/>
          </p:nvPr>
        </p:nvSpPr>
        <p:spPr/>
        <p:txBody>
          <a:bodyPr/>
          <a:lstStyle/>
          <a:p>
            <a:pPr marL="342900" indent="-342900">
              <a:buFont typeface="+mj-lt"/>
              <a:buAutoNum type="arabicPeriod"/>
            </a:pPr>
            <a:r>
              <a:rPr lang="en-US" dirty="0"/>
              <a:t>Cohort simulation (Aalen-Johansen estimator)</a:t>
            </a:r>
          </a:p>
          <a:p>
            <a:pPr marL="563562" lvl="1" indent="-342900"/>
            <a:r>
              <a:rPr lang="en-US" dirty="0"/>
              <a:t>Matrix version of the Kaplan-Meier estimator that can compute state occupancy probabilities</a:t>
            </a:r>
          </a:p>
          <a:p>
            <a:pPr marL="563562" lvl="1" indent="-342900"/>
            <a:r>
              <a:rPr lang="en-US" dirty="0"/>
              <a:t>Only applicable to clock-forward models</a:t>
            </a:r>
          </a:p>
          <a:p>
            <a:pPr marL="342900" indent="-342900">
              <a:buFont typeface="+mj-lt"/>
              <a:buAutoNum type="arabicPeriod"/>
            </a:pPr>
            <a:r>
              <a:rPr lang="en-US" dirty="0"/>
              <a:t>Individual-level simulation</a:t>
            </a:r>
          </a:p>
          <a:p>
            <a:pPr marL="563562" lvl="1" indent="-342900"/>
            <a:r>
              <a:rPr lang="en-US" dirty="0"/>
              <a:t>Simulate trajectories through multi-state model with random number generation for a large number of patients</a:t>
            </a:r>
          </a:p>
          <a:p>
            <a:pPr marL="563562" lvl="1" indent="-342900"/>
            <a:r>
              <a:rPr lang="en-US" dirty="0"/>
              <a:t>Compute expected values by averaging over simulating patients</a:t>
            </a:r>
          </a:p>
          <a:p>
            <a:pPr marL="563562" lvl="1" indent="-342900"/>
            <a:r>
              <a:rPr lang="en-US" dirty="0"/>
              <a:t>Applicable to both clock-forward and clock-reset models</a:t>
            </a:r>
          </a:p>
          <a:p>
            <a:pPr marL="563562" lvl="1" indent="-342900"/>
            <a:endParaRPr lang="en-US" dirty="0"/>
          </a:p>
          <a:p>
            <a:endParaRPr lang="en-US" dirty="0"/>
          </a:p>
          <a:p>
            <a:endParaRPr lang="en-US" dirty="0"/>
          </a:p>
        </p:txBody>
      </p:sp>
    </p:spTree>
    <p:extLst>
      <p:ext uri="{BB962C8B-B14F-4D97-AF65-F5344CB8AC3E}">
        <p14:creationId xmlns:p14="http://schemas.microsoft.com/office/powerpoint/2010/main" val="2545622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31E0A14-A9A9-6642-9F5A-51223B85404B}"/>
              </a:ext>
            </a:extLst>
          </p:cNvPr>
          <p:cNvSpPr>
            <a:spLocks noGrp="1"/>
          </p:cNvSpPr>
          <p:nvPr>
            <p:ph type="body" idx="1"/>
          </p:nvPr>
        </p:nvSpPr>
        <p:spPr>
          <a:xfrm>
            <a:off x="457198" y="1775866"/>
            <a:ext cx="7221795" cy="1605217"/>
          </a:xfrm>
        </p:spPr>
        <p:txBody>
          <a:bodyPr/>
          <a:lstStyle/>
          <a:p>
            <a:r>
              <a:rPr lang="en-US" b="1" dirty="0"/>
              <a:t>Simulating a simplified 3-state NSCLC model with </a:t>
            </a:r>
            <a:r>
              <a:rPr lang="en-US" b="1" dirty="0" err="1">
                <a:latin typeface="Menlo" panose="020B0609030804020204" pitchFamily="49" charset="0"/>
                <a:ea typeface="Menlo" panose="020B0609030804020204" pitchFamily="49" charset="0"/>
                <a:cs typeface="Menlo" panose="020B0609030804020204" pitchFamily="49" charset="0"/>
              </a:rPr>
              <a:t>hesim</a:t>
            </a:r>
            <a:r>
              <a:rPr lang="en-US" b="1" dirty="0"/>
              <a:t> using an individual-level simulation</a:t>
            </a:r>
          </a:p>
        </p:txBody>
      </p:sp>
    </p:spTree>
    <p:extLst>
      <p:ext uri="{BB962C8B-B14F-4D97-AF65-F5344CB8AC3E}">
        <p14:creationId xmlns:p14="http://schemas.microsoft.com/office/powerpoint/2010/main" val="42079898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0A6826-2EE6-684E-9814-9B790C9DD6DF}"/>
              </a:ext>
            </a:extLst>
          </p:cNvPr>
          <p:cNvSpPr>
            <a:spLocks noGrp="1"/>
          </p:cNvSpPr>
          <p:nvPr>
            <p:ph type="title"/>
          </p:nvPr>
        </p:nvSpPr>
        <p:spPr/>
        <p:txBody>
          <a:bodyPr/>
          <a:lstStyle/>
          <a:p>
            <a:r>
              <a:rPr lang="en-US" dirty="0"/>
              <a:t>Structural uncertainty</a:t>
            </a:r>
          </a:p>
        </p:txBody>
      </p:sp>
      <p:pic>
        <p:nvPicPr>
          <p:cNvPr id="4" name="Picture 3">
            <a:extLst>
              <a:ext uri="{FF2B5EF4-FFF2-40B4-BE49-F238E27FC236}">
                <a16:creationId xmlns:a16="http://schemas.microsoft.com/office/drawing/2014/main" id="{90FDB221-7D7C-894F-BBED-4F765EF26CE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528354" y="1007682"/>
            <a:ext cx="6107975" cy="3983247"/>
          </a:xfrm>
          <a:prstGeom prst="rect">
            <a:avLst/>
          </a:prstGeom>
        </p:spPr>
      </p:pic>
    </p:spTree>
    <p:extLst>
      <p:ext uri="{BB962C8B-B14F-4D97-AF65-F5344CB8AC3E}">
        <p14:creationId xmlns:p14="http://schemas.microsoft.com/office/powerpoint/2010/main" val="137303636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8793F9-1AE4-EC42-9176-5337604E0D0B}"/>
              </a:ext>
            </a:extLst>
          </p:cNvPr>
          <p:cNvSpPr>
            <a:spLocks noGrp="1"/>
          </p:cNvSpPr>
          <p:nvPr>
            <p:ph type="title"/>
          </p:nvPr>
        </p:nvSpPr>
        <p:spPr/>
        <p:txBody>
          <a:bodyPr/>
          <a:lstStyle/>
          <a:p>
            <a:r>
              <a:rPr lang="en-US" dirty="0"/>
              <a:t>Treatment strategies </a:t>
            </a:r>
          </a:p>
        </p:txBody>
      </p:sp>
      <p:sp>
        <p:nvSpPr>
          <p:cNvPr id="3" name="Content Placeholder 2">
            <a:extLst>
              <a:ext uri="{FF2B5EF4-FFF2-40B4-BE49-F238E27FC236}">
                <a16:creationId xmlns:a16="http://schemas.microsoft.com/office/drawing/2014/main" id="{3DD88149-46B0-134A-8412-4B1B1DA779C5}"/>
              </a:ext>
            </a:extLst>
          </p:cNvPr>
          <p:cNvSpPr>
            <a:spLocks noGrp="1"/>
          </p:cNvSpPr>
          <p:nvPr>
            <p:ph idx="1"/>
          </p:nvPr>
        </p:nvSpPr>
        <p:spPr>
          <a:xfrm>
            <a:off x="457200" y="1150936"/>
            <a:ext cx="7616825" cy="412393"/>
          </a:xfrm>
        </p:spPr>
        <p:txBody>
          <a:bodyPr/>
          <a:lstStyle/>
          <a:p>
            <a:r>
              <a:rPr lang="en-US" dirty="0"/>
              <a:t>For simplicity, we will compare 2 treatment strategies </a:t>
            </a:r>
          </a:p>
        </p:txBody>
      </p:sp>
      <p:sp>
        <p:nvSpPr>
          <p:cNvPr id="5" name="TextBox 4">
            <a:extLst>
              <a:ext uri="{FF2B5EF4-FFF2-40B4-BE49-F238E27FC236}">
                <a16:creationId xmlns:a16="http://schemas.microsoft.com/office/drawing/2014/main" id="{B57F7F6E-021A-084C-8B27-924D5CD5C17B}"/>
              </a:ext>
            </a:extLst>
          </p:cNvPr>
          <p:cNvSpPr txBox="1"/>
          <p:nvPr/>
        </p:nvSpPr>
        <p:spPr>
          <a:xfrm>
            <a:off x="753352" y="1571265"/>
            <a:ext cx="7220609" cy="830015"/>
          </a:xfrm>
          <a:prstGeom prst="rect">
            <a:avLst/>
          </a:prstGeom>
          <a:solidFill>
            <a:schemeClr val="tx1">
              <a:lumMod val="20000"/>
              <a:lumOff val="80000"/>
            </a:schemeClr>
          </a:solidFill>
          <a:ln>
            <a:solidFill>
              <a:schemeClr val="tx1">
                <a:lumMod val="60000"/>
                <a:lumOff val="40000"/>
              </a:schemeClr>
            </a:solidFill>
          </a:ln>
        </p:spPr>
        <p:txBody>
          <a:bodyPr wrap="square" lIns="0" tIns="0" rIns="0" bIns="0" rtlCol="0" anchor="ctr">
            <a:noAutofit/>
          </a:bodyPr>
          <a:lstStyle/>
          <a:p>
            <a:r>
              <a:rPr lang="en-US" sz="1300" dirty="0">
                <a:latin typeface="Lucida Console"/>
                <a:cs typeface="Lucida Console"/>
              </a:rPr>
              <a:t> strategies &lt;- </a:t>
            </a:r>
            <a:r>
              <a:rPr lang="en-US" sz="1300" dirty="0" err="1">
                <a:latin typeface="Lucida Console"/>
                <a:cs typeface="Lucida Console"/>
              </a:rPr>
              <a:t>data.table</a:t>
            </a:r>
            <a:r>
              <a:rPr lang="en-US" sz="1300" dirty="0">
                <a:latin typeface="Lucida Console"/>
                <a:cs typeface="Lucida Console"/>
              </a:rPr>
              <a:t>(</a:t>
            </a:r>
            <a:r>
              <a:rPr lang="en-US" sz="1300" dirty="0" err="1">
                <a:latin typeface="Lucida Console"/>
                <a:cs typeface="Lucida Console"/>
              </a:rPr>
              <a:t>strategy_id</a:t>
            </a:r>
            <a:r>
              <a:rPr lang="en-US" sz="1300" dirty="0">
                <a:latin typeface="Lucida Console"/>
                <a:cs typeface="Lucida Console"/>
              </a:rPr>
              <a:t> = 1:2,</a:t>
            </a:r>
          </a:p>
          <a:p>
            <a:r>
              <a:rPr lang="en-US" sz="1300" dirty="0">
                <a:latin typeface="Lucida Console"/>
                <a:cs typeface="Lucida Console"/>
              </a:rPr>
              <a:t>                          </a:t>
            </a:r>
            <a:r>
              <a:rPr lang="en-US" sz="1300" dirty="0" err="1">
                <a:latin typeface="Lucida Console"/>
                <a:cs typeface="Lucida Console"/>
              </a:rPr>
              <a:t>strategy_name</a:t>
            </a:r>
            <a:r>
              <a:rPr lang="en-US" sz="1300" dirty="0">
                <a:latin typeface="Lucida Console"/>
                <a:cs typeface="Lucida Console"/>
              </a:rPr>
              <a:t> = c(“gefitinib”, “erlotinib”)</a:t>
            </a:r>
          </a:p>
          <a:p>
            <a:r>
              <a:rPr lang="en-US" sz="1300" dirty="0">
                <a:latin typeface="Lucida Console"/>
                <a:cs typeface="Lucida Console"/>
              </a:rPr>
              <a:t> print(strategies)</a:t>
            </a:r>
          </a:p>
        </p:txBody>
      </p:sp>
      <p:pic>
        <p:nvPicPr>
          <p:cNvPr id="7" name="Picture 6">
            <a:extLst>
              <a:ext uri="{FF2B5EF4-FFF2-40B4-BE49-F238E27FC236}">
                <a16:creationId xmlns:a16="http://schemas.microsoft.com/office/drawing/2014/main" id="{DB78ABB3-19D1-B240-9CCA-E43710C1F6CF}"/>
              </a:ext>
            </a:extLst>
          </p:cNvPr>
          <p:cNvPicPr>
            <a:picLocks noChangeAspect="1"/>
          </p:cNvPicPr>
          <p:nvPr/>
        </p:nvPicPr>
        <p:blipFill>
          <a:blip r:embed="rId2"/>
          <a:stretch>
            <a:fillRect/>
          </a:stretch>
        </p:blipFill>
        <p:spPr>
          <a:xfrm>
            <a:off x="753352" y="2742221"/>
            <a:ext cx="3491887" cy="949407"/>
          </a:xfrm>
          <a:prstGeom prst="rect">
            <a:avLst/>
          </a:prstGeom>
        </p:spPr>
      </p:pic>
    </p:spTree>
    <p:extLst>
      <p:ext uri="{BB962C8B-B14F-4D97-AF65-F5344CB8AC3E}">
        <p14:creationId xmlns:p14="http://schemas.microsoft.com/office/powerpoint/2010/main" val="261179640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2D8FB6-F14B-4B4C-901D-34F8B1FB95D4}"/>
              </a:ext>
            </a:extLst>
          </p:cNvPr>
          <p:cNvSpPr>
            <a:spLocks noGrp="1"/>
          </p:cNvSpPr>
          <p:nvPr>
            <p:ph type="title"/>
          </p:nvPr>
        </p:nvSpPr>
        <p:spPr/>
        <p:txBody>
          <a:bodyPr/>
          <a:lstStyle/>
          <a:p>
            <a:r>
              <a:rPr lang="en-US" dirty="0"/>
              <a:t>Target population</a:t>
            </a:r>
          </a:p>
        </p:txBody>
      </p:sp>
      <p:sp>
        <p:nvSpPr>
          <p:cNvPr id="3" name="Content Placeholder 2">
            <a:extLst>
              <a:ext uri="{FF2B5EF4-FFF2-40B4-BE49-F238E27FC236}">
                <a16:creationId xmlns:a16="http://schemas.microsoft.com/office/drawing/2014/main" id="{F5792728-6E22-6D4D-8965-B66DE53E4A92}"/>
              </a:ext>
            </a:extLst>
          </p:cNvPr>
          <p:cNvSpPr>
            <a:spLocks noGrp="1"/>
          </p:cNvSpPr>
          <p:nvPr>
            <p:ph idx="1"/>
          </p:nvPr>
        </p:nvSpPr>
        <p:spPr/>
        <p:txBody>
          <a:bodyPr/>
          <a:lstStyle/>
          <a:p>
            <a:r>
              <a:rPr lang="en-US" dirty="0"/>
              <a:t>Economic evaluations are conducted for a target population of interest</a:t>
            </a:r>
          </a:p>
          <a:p>
            <a:r>
              <a:rPr lang="en-US" dirty="0"/>
              <a:t>Here we rely completely on summary-level RCT data so patients are identical (i.e., no covariates), but we will simulate 1,000 of them so that expected values are stable</a:t>
            </a:r>
          </a:p>
        </p:txBody>
      </p:sp>
      <p:sp>
        <p:nvSpPr>
          <p:cNvPr id="4" name="TextBox 3">
            <a:extLst>
              <a:ext uri="{FF2B5EF4-FFF2-40B4-BE49-F238E27FC236}">
                <a16:creationId xmlns:a16="http://schemas.microsoft.com/office/drawing/2014/main" id="{79ADD646-BA95-A647-8FA3-1831638BBD1B}"/>
              </a:ext>
            </a:extLst>
          </p:cNvPr>
          <p:cNvSpPr txBox="1"/>
          <p:nvPr/>
        </p:nvSpPr>
        <p:spPr>
          <a:xfrm>
            <a:off x="853416" y="2429984"/>
            <a:ext cx="7220609" cy="830015"/>
          </a:xfrm>
          <a:prstGeom prst="rect">
            <a:avLst/>
          </a:prstGeom>
          <a:solidFill>
            <a:schemeClr val="tx1">
              <a:lumMod val="20000"/>
              <a:lumOff val="80000"/>
            </a:schemeClr>
          </a:solidFill>
          <a:ln>
            <a:solidFill>
              <a:schemeClr val="tx1">
                <a:lumMod val="60000"/>
                <a:lumOff val="40000"/>
              </a:schemeClr>
            </a:solidFill>
          </a:ln>
        </p:spPr>
        <p:txBody>
          <a:bodyPr wrap="square" lIns="0" tIns="0" rIns="0" bIns="0" rtlCol="0" anchor="ctr">
            <a:noAutofit/>
          </a:bodyPr>
          <a:lstStyle/>
          <a:p>
            <a:r>
              <a:rPr lang="en-US" sz="1300" dirty="0">
                <a:latin typeface="Lucida Console"/>
                <a:cs typeface="Lucida Console"/>
              </a:rPr>
              <a:t> patients &lt;- </a:t>
            </a:r>
            <a:r>
              <a:rPr lang="fr" sz="1300" dirty="0" err="1">
                <a:latin typeface="Lucida Console"/>
                <a:cs typeface="Lucida Console"/>
              </a:rPr>
              <a:t>data.table</a:t>
            </a:r>
            <a:r>
              <a:rPr lang="fr" sz="1300" dirty="0">
                <a:latin typeface="Lucida Console"/>
                <a:cs typeface="Lucida Console"/>
              </a:rPr>
              <a:t>(</a:t>
            </a:r>
            <a:r>
              <a:rPr lang="fr" sz="1300" dirty="0" err="1">
                <a:latin typeface="Lucida Console"/>
                <a:cs typeface="Lucida Console"/>
              </a:rPr>
              <a:t>patient_id</a:t>
            </a:r>
            <a:r>
              <a:rPr lang="fr" sz="1300" dirty="0">
                <a:latin typeface="Lucida Console"/>
                <a:cs typeface="Lucida Console"/>
              </a:rPr>
              <a:t> = 1:1000)</a:t>
            </a:r>
            <a:r>
              <a:rPr lang="en-US" sz="1300" dirty="0">
                <a:latin typeface="Lucida Console"/>
                <a:cs typeface="Lucida Console"/>
              </a:rPr>
              <a:t> </a:t>
            </a:r>
          </a:p>
          <a:p>
            <a:endParaRPr lang="en-US" sz="1300" dirty="0">
              <a:latin typeface="Lucida Console"/>
              <a:cs typeface="Lucida Console"/>
            </a:endParaRPr>
          </a:p>
          <a:p>
            <a:r>
              <a:rPr lang="en-US" sz="1300" dirty="0">
                <a:latin typeface="Lucida Console"/>
                <a:cs typeface="Lucida Console"/>
              </a:rPr>
              <a:t> patients[1:3]</a:t>
            </a:r>
          </a:p>
        </p:txBody>
      </p:sp>
      <p:pic>
        <p:nvPicPr>
          <p:cNvPr id="8" name="Picture 7">
            <a:extLst>
              <a:ext uri="{FF2B5EF4-FFF2-40B4-BE49-F238E27FC236}">
                <a16:creationId xmlns:a16="http://schemas.microsoft.com/office/drawing/2014/main" id="{509756FB-4887-4844-9378-165EAEC707E5}"/>
              </a:ext>
            </a:extLst>
          </p:cNvPr>
          <p:cNvPicPr>
            <a:picLocks noChangeAspect="1"/>
          </p:cNvPicPr>
          <p:nvPr/>
        </p:nvPicPr>
        <p:blipFill>
          <a:blip r:embed="rId2"/>
          <a:stretch>
            <a:fillRect/>
          </a:stretch>
        </p:blipFill>
        <p:spPr>
          <a:xfrm>
            <a:off x="853416" y="3516458"/>
            <a:ext cx="1615945" cy="1108077"/>
          </a:xfrm>
          <a:prstGeom prst="rect">
            <a:avLst/>
          </a:prstGeom>
        </p:spPr>
      </p:pic>
    </p:spTree>
    <p:extLst>
      <p:ext uri="{BB962C8B-B14F-4D97-AF65-F5344CB8AC3E}">
        <p14:creationId xmlns:p14="http://schemas.microsoft.com/office/powerpoint/2010/main" val="922677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BA025-566B-954A-B989-BE3FEB1E16D6}"/>
              </a:ext>
            </a:extLst>
          </p:cNvPr>
          <p:cNvSpPr>
            <a:spLocks noGrp="1"/>
          </p:cNvSpPr>
          <p:nvPr>
            <p:ph type="title"/>
          </p:nvPr>
        </p:nvSpPr>
        <p:spPr/>
        <p:txBody>
          <a:bodyPr/>
          <a:lstStyle/>
          <a:p>
            <a:r>
              <a:rPr lang="en-US" dirty="0"/>
              <a:t>Model structure (health states)</a:t>
            </a:r>
          </a:p>
        </p:txBody>
      </p:sp>
      <p:sp>
        <p:nvSpPr>
          <p:cNvPr id="3" name="Content Placeholder 2">
            <a:extLst>
              <a:ext uri="{FF2B5EF4-FFF2-40B4-BE49-F238E27FC236}">
                <a16:creationId xmlns:a16="http://schemas.microsoft.com/office/drawing/2014/main" id="{4CC1B869-D582-F84C-9C6F-0C816607C1A4}"/>
              </a:ext>
            </a:extLst>
          </p:cNvPr>
          <p:cNvSpPr>
            <a:spLocks noGrp="1"/>
          </p:cNvSpPr>
          <p:nvPr>
            <p:ph idx="1"/>
          </p:nvPr>
        </p:nvSpPr>
        <p:spPr/>
        <p:txBody>
          <a:bodyPr/>
          <a:lstStyle/>
          <a:p>
            <a:r>
              <a:rPr lang="en-US" dirty="0"/>
              <a:t>The simplified NSCLC model has 3 health states, 2 of which are non-death states</a:t>
            </a:r>
          </a:p>
        </p:txBody>
      </p:sp>
      <p:sp>
        <p:nvSpPr>
          <p:cNvPr id="4" name="TextBox 3">
            <a:extLst>
              <a:ext uri="{FF2B5EF4-FFF2-40B4-BE49-F238E27FC236}">
                <a16:creationId xmlns:a16="http://schemas.microsoft.com/office/drawing/2014/main" id="{4FFC4ECE-C9CB-3946-B30C-E2F80A5FA0F4}"/>
              </a:ext>
            </a:extLst>
          </p:cNvPr>
          <p:cNvSpPr txBox="1"/>
          <p:nvPr/>
        </p:nvSpPr>
        <p:spPr>
          <a:xfrm>
            <a:off x="853416" y="1846568"/>
            <a:ext cx="7220609" cy="830015"/>
          </a:xfrm>
          <a:prstGeom prst="rect">
            <a:avLst/>
          </a:prstGeom>
          <a:solidFill>
            <a:schemeClr val="tx1">
              <a:lumMod val="20000"/>
              <a:lumOff val="80000"/>
            </a:schemeClr>
          </a:solidFill>
          <a:ln>
            <a:solidFill>
              <a:schemeClr val="tx1">
                <a:lumMod val="60000"/>
                <a:lumOff val="40000"/>
              </a:schemeClr>
            </a:solidFill>
          </a:ln>
        </p:spPr>
        <p:txBody>
          <a:bodyPr wrap="square" lIns="0" tIns="0" rIns="0" bIns="0" rtlCol="0" anchor="ctr">
            <a:noAutofit/>
          </a:bodyPr>
          <a:lstStyle/>
          <a:p>
            <a:r>
              <a:rPr lang="en-US" sz="1300" dirty="0">
                <a:latin typeface="Lucida Console"/>
                <a:cs typeface="Lucida Console"/>
              </a:rPr>
              <a:t> states &lt;- </a:t>
            </a:r>
            <a:r>
              <a:rPr lang="en-US" sz="1300" dirty="0" err="1">
                <a:latin typeface="Lucida Console"/>
                <a:cs typeface="Lucida Console"/>
              </a:rPr>
              <a:t>data.table</a:t>
            </a:r>
            <a:r>
              <a:rPr lang="en-US" sz="1300" dirty="0">
                <a:latin typeface="Lucida Console"/>
                <a:cs typeface="Lucida Console"/>
              </a:rPr>
              <a:t>(</a:t>
            </a:r>
            <a:r>
              <a:rPr lang="en-US" sz="1300" dirty="0" err="1">
                <a:latin typeface="Lucida Console"/>
                <a:cs typeface="Lucida Console"/>
              </a:rPr>
              <a:t>state_id</a:t>
            </a:r>
            <a:r>
              <a:rPr lang="en-US" sz="1300" dirty="0">
                <a:latin typeface="Lucida Console"/>
                <a:cs typeface="Lucida Console"/>
              </a:rPr>
              <a:t> = 1:2,</a:t>
            </a:r>
          </a:p>
          <a:p>
            <a:r>
              <a:rPr lang="en-US" sz="1300" dirty="0">
                <a:latin typeface="Lucida Console"/>
                <a:cs typeface="Lucida Console"/>
              </a:rPr>
              <a:t>                      </a:t>
            </a:r>
            <a:r>
              <a:rPr lang="en-US" sz="1300" dirty="0" err="1">
                <a:latin typeface="Lucida Console"/>
                <a:cs typeface="Lucida Console"/>
              </a:rPr>
              <a:t>state_name</a:t>
            </a:r>
            <a:r>
              <a:rPr lang="en-US" sz="1300" dirty="0">
                <a:latin typeface="Lucida Console"/>
                <a:cs typeface="Lucida Console"/>
              </a:rPr>
              <a:t> = c(“Stable”, “Progression”)</a:t>
            </a:r>
          </a:p>
          <a:p>
            <a:r>
              <a:rPr lang="en-US" sz="1300" dirty="0">
                <a:latin typeface="Lucida Console"/>
                <a:cs typeface="Lucida Console"/>
              </a:rPr>
              <a:t> print(states)</a:t>
            </a:r>
          </a:p>
        </p:txBody>
      </p:sp>
      <p:pic>
        <p:nvPicPr>
          <p:cNvPr id="6" name="Picture 5">
            <a:extLst>
              <a:ext uri="{FF2B5EF4-FFF2-40B4-BE49-F238E27FC236}">
                <a16:creationId xmlns:a16="http://schemas.microsoft.com/office/drawing/2014/main" id="{922B7919-5462-3140-B0D2-DDA3A4C1ED66}"/>
              </a:ext>
            </a:extLst>
          </p:cNvPr>
          <p:cNvPicPr>
            <a:picLocks noChangeAspect="1"/>
          </p:cNvPicPr>
          <p:nvPr/>
        </p:nvPicPr>
        <p:blipFill>
          <a:blip r:embed="rId2"/>
          <a:stretch>
            <a:fillRect/>
          </a:stretch>
        </p:blipFill>
        <p:spPr>
          <a:xfrm>
            <a:off x="853415" y="2909316"/>
            <a:ext cx="2394509" cy="748284"/>
          </a:xfrm>
          <a:prstGeom prst="rect">
            <a:avLst/>
          </a:prstGeom>
        </p:spPr>
      </p:pic>
    </p:spTree>
    <p:extLst>
      <p:ext uri="{BB962C8B-B14F-4D97-AF65-F5344CB8AC3E}">
        <p14:creationId xmlns:p14="http://schemas.microsoft.com/office/powerpoint/2010/main" val="51145078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BA025-566B-954A-B989-BE3FEB1E16D6}"/>
              </a:ext>
            </a:extLst>
          </p:cNvPr>
          <p:cNvSpPr>
            <a:spLocks noGrp="1"/>
          </p:cNvSpPr>
          <p:nvPr>
            <p:ph type="title"/>
          </p:nvPr>
        </p:nvSpPr>
        <p:spPr/>
        <p:txBody>
          <a:bodyPr/>
          <a:lstStyle/>
          <a:p>
            <a:r>
              <a:rPr lang="en-US" dirty="0"/>
              <a:t>Model structure (health state transitions)</a:t>
            </a:r>
          </a:p>
        </p:txBody>
      </p:sp>
      <p:sp>
        <p:nvSpPr>
          <p:cNvPr id="3" name="Content Placeholder 2">
            <a:extLst>
              <a:ext uri="{FF2B5EF4-FFF2-40B4-BE49-F238E27FC236}">
                <a16:creationId xmlns:a16="http://schemas.microsoft.com/office/drawing/2014/main" id="{4CC1B869-D582-F84C-9C6F-0C816607C1A4}"/>
              </a:ext>
            </a:extLst>
          </p:cNvPr>
          <p:cNvSpPr>
            <a:spLocks noGrp="1"/>
          </p:cNvSpPr>
          <p:nvPr>
            <p:ph idx="1"/>
          </p:nvPr>
        </p:nvSpPr>
        <p:spPr>
          <a:xfrm>
            <a:off x="457200" y="1150937"/>
            <a:ext cx="7616825" cy="432058"/>
          </a:xfrm>
        </p:spPr>
        <p:txBody>
          <a:bodyPr>
            <a:normAutofit/>
          </a:bodyPr>
          <a:lstStyle/>
          <a:p>
            <a:r>
              <a:rPr lang="en-US" dirty="0"/>
              <a:t>The model has 3 transitions, which are summarized with a transition table</a:t>
            </a:r>
          </a:p>
        </p:txBody>
      </p:sp>
      <p:sp>
        <p:nvSpPr>
          <p:cNvPr id="4" name="TextBox 3">
            <a:extLst>
              <a:ext uri="{FF2B5EF4-FFF2-40B4-BE49-F238E27FC236}">
                <a16:creationId xmlns:a16="http://schemas.microsoft.com/office/drawing/2014/main" id="{6008BE3C-7C45-384A-B1EA-70C64EE92B9F}"/>
              </a:ext>
            </a:extLst>
          </p:cNvPr>
          <p:cNvSpPr txBox="1"/>
          <p:nvPr/>
        </p:nvSpPr>
        <p:spPr>
          <a:xfrm>
            <a:off x="853416" y="1741734"/>
            <a:ext cx="7220609" cy="1699555"/>
          </a:xfrm>
          <a:prstGeom prst="rect">
            <a:avLst/>
          </a:prstGeom>
          <a:solidFill>
            <a:schemeClr val="tx1">
              <a:lumMod val="20000"/>
              <a:lumOff val="80000"/>
            </a:schemeClr>
          </a:solidFill>
          <a:ln>
            <a:solidFill>
              <a:schemeClr val="tx1">
                <a:lumMod val="60000"/>
                <a:lumOff val="40000"/>
              </a:schemeClr>
            </a:solidFill>
          </a:ln>
        </p:spPr>
        <p:txBody>
          <a:bodyPr wrap="square" lIns="0" tIns="0" rIns="0" bIns="0" rtlCol="0" anchor="ctr">
            <a:noAutofit/>
          </a:bodyPr>
          <a:lstStyle/>
          <a:p>
            <a:r>
              <a:rPr lang="en-US" sz="1300" dirty="0">
                <a:latin typeface="Lucida Console"/>
                <a:cs typeface="Lucida Console"/>
              </a:rPr>
              <a:t> </a:t>
            </a:r>
            <a:r>
              <a:rPr lang="en-US" sz="1300" dirty="0" err="1">
                <a:latin typeface="Lucida Console"/>
                <a:cs typeface="Lucida Console"/>
              </a:rPr>
              <a:t>tmat</a:t>
            </a:r>
            <a:r>
              <a:rPr lang="en-US" sz="1300" dirty="0">
                <a:latin typeface="Lucida Console"/>
                <a:cs typeface="Lucida Console"/>
              </a:rPr>
              <a:t> &lt;- </a:t>
            </a:r>
            <a:r>
              <a:rPr lang="pl" sz="1300" dirty="0">
                <a:latin typeface="Lucida Console"/>
                <a:cs typeface="Lucida Console"/>
              </a:rPr>
              <a:t>rbind(c(NA, 1, 2),</a:t>
            </a:r>
          </a:p>
          <a:p>
            <a:r>
              <a:rPr lang="pl" sz="1300" dirty="0">
                <a:latin typeface="Lucida Console"/>
                <a:cs typeface="Lucida Console"/>
              </a:rPr>
              <a:t>               c(NA, NA, 3),</a:t>
            </a:r>
          </a:p>
          <a:p>
            <a:r>
              <a:rPr lang="pl" sz="1300" dirty="0">
                <a:latin typeface="Lucida Console"/>
                <a:cs typeface="Lucida Console"/>
              </a:rPr>
              <a:t>               c(NA, NA, NA))</a:t>
            </a:r>
            <a:endParaRPr lang="en-US" sz="1300" dirty="0">
              <a:latin typeface="Lucida Console"/>
              <a:cs typeface="Lucida Console"/>
            </a:endParaRPr>
          </a:p>
          <a:p>
            <a:endParaRPr lang="en-US" sz="1300" dirty="0">
              <a:latin typeface="Lucida Console"/>
              <a:cs typeface="Lucida Console"/>
            </a:endParaRPr>
          </a:p>
          <a:p>
            <a:r>
              <a:rPr lang="en-US" sz="1300" dirty="0">
                <a:latin typeface="Lucida Console"/>
                <a:cs typeface="Lucida Console"/>
              </a:rPr>
              <a:t> </a:t>
            </a:r>
            <a:r>
              <a:rPr lang="en-US" sz="1300" dirty="0" err="1">
                <a:latin typeface="Lucida Console"/>
                <a:cs typeface="Lucida Console"/>
              </a:rPr>
              <a:t>colnames</a:t>
            </a:r>
            <a:r>
              <a:rPr lang="en-US" sz="1300" dirty="0">
                <a:latin typeface="Lucida Console"/>
                <a:cs typeface="Lucida Console"/>
              </a:rPr>
              <a:t>(</a:t>
            </a:r>
            <a:r>
              <a:rPr lang="en-US" sz="1300" dirty="0" err="1">
                <a:latin typeface="Lucida Console"/>
                <a:cs typeface="Lucida Console"/>
              </a:rPr>
              <a:t>tmat</a:t>
            </a:r>
            <a:r>
              <a:rPr lang="en-US" sz="1300" dirty="0">
                <a:latin typeface="Lucida Console"/>
                <a:cs typeface="Lucida Console"/>
              </a:rPr>
              <a:t>) &lt;- </a:t>
            </a:r>
            <a:r>
              <a:rPr lang="en-US" sz="1300" dirty="0" err="1">
                <a:latin typeface="Lucida Console"/>
                <a:cs typeface="Lucida Console"/>
              </a:rPr>
              <a:t>rownames</a:t>
            </a:r>
            <a:r>
              <a:rPr lang="en-US" sz="1300" dirty="0">
                <a:latin typeface="Lucida Console"/>
                <a:cs typeface="Lucida Console"/>
              </a:rPr>
              <a:t>(</a:t>
            </a:r>
            <a:r>
              <a:rPr lang="en-US" sz="1300" dirty="0" err="1">
                <a:latin typeface="Lucida Console"/>
                <a:cs typeface="Lucida Console"/>
              </a:rPr>
              <a:t>tmat</a:t>
            </a:r>
            <a:r>
              <a:rPr lang="en-US" sz="1300" dirty="0">
                <a:latin typeface="Lucida Console"/>
                <a:cs typeface="Lucida Console"/>
              </a:rPr>
              <a:t>) &lt;- c(“Stable”, “Progression”, "Dead")</a:t>
            </a:r>
          </a:p>
          <a:p>
            <a:r>
              <a:rPr lang="en-US" sz="1300" dirty="0">
                <a:latin typeface="Lucida Console"/>
                <a:cs typeface="Lucida Console"/>
              </a:rPr>
              <a:t> transitions &lt;- </a:t>
            </a:r>
            <a:r>
              <a:rPr lang="en-US" sz="1300" dirty="0" err="1">
                <a:latin typeface="Lucida Console"/>
                <a:cs typeface="Lucida Console"/>
              </a:rPr>
              <a:t>create_trans_dt</a:t>
            </a:r>
            <a:r>
              <a:rPr lang="en-US" sz="1300" dirty="0">
                <a:latin typeface="Lucida Console"/>
                <a:cs typeface="Lucida Console"/>
              </a:rPr>
              <a:t>(</a:t>
            </a:r>
            <a:r>
              <a:rPr lang="en-US" sz="1300" dirty="0" err="1">
                <a:latin typeface="Lucida Console"/>
                <a:cs typeface="Lucida Console"/>
              </a:rPr>
              <a:t>tmat</a:t>
            </a:r>
            <a:r>
              <a:rPr lang="en-US" sz="1300" dirty="0">
                <a:latin typeface="Lucida Console"/>
                <a:cs typeface="Lucida Console"/>
              </a:rPr>
              <a:t>)</a:t>
            </a:r>
          </a:p>
          <a:p>
            <a:r>
              <a:rPr lang="en-US" sz="1300" dirty="0">
                <a:latin typeface="Lucida Console"/>
                <a:cs typeface="Lucida Console"/>
              </a:rPr>
              <a:t> print(transitions)</a:t>
            </a:r>
          </a:p>
          <a:p>
            <a:endParaRPr lang="en-US" sz="1300" dirty="0">
              <a:latin typeface="Lucida Console"/>
              <a:cs typeface="Lucida Console"/>
            </a:endParaRPr>
          </a:p>
        </p:txBody>
      </p:sp>
      <p:pic>
        <p:nvPicPr>
          <p:cNvPr id="8" name="Picture 7">
            <a:extLst>
              <a:ext uri="{FF2B5EF4-FFF2-40B4-BE49-F238E27FC236}">
                <a16:creationId xmlns:a16="http://schemas.microsoft.com/office/drawing/2014/main" id="{2A784C2E-35F8-E944-AB8A-535CFBCA0DAB}"/>
              </a:ext>
            </a:extLst>
          </p:cNvPr>
          <p:cNvPicPr>
            <a:picLocks noChangeAspect="1"/>
          </p:cNvPicPr>
          <p:nvPr/>
        </p:nvPicPr>
        <p:blipFill>
          <a:blip r:embed="rId2"/>
          <a:stretch>
            <a:fillRect/>
          </a:stretch>
        </p:blipFill>
        <p:spPr>
          <a:xfrm>
            <a:off x="853416" y="3759405"/>
            <a:ext cx="4546600" cy="889000"/>
          </a:xfrm>
          <a:prstGeom prst="rect">
            <a:avLst/>
          </a:prstGeom>
        </p:spPr>
      </p:pic>
    </p:spTree>
    <p:extLst>
      <p:ext uri="{BB962C8B-B14F-4D97-AF65-F5344CB8AC3E}">
        <p14:creationId xmlns:p14="http://schemas.microsoft.com/office/powerpoint/2010/main" val="200446626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BA025-566B-954A-B989-BE3FEB1E16D6}"/>
              </a:ext>
            </a:extLst>
          </p:cNvPr>
          <p:cNvSpPr>
            <a:spLocks noGrp="1"/>
          </p:cNvSpPr>
          <p:nvPr>
            <p:ph type="title"/>
          </p:nvPr>
        </p:nvSpPr>
        <p:spPr/>
        <p:txBody>
          <a:bodyPr/>
          <a:lstStyle/>
          <a:p>
            <a:r>
              <a:rPr lang="en-US" dirty="0" err="1"/>
              <a:t>hesim</a:t>
            </a:r>
            <a:r>
              <a:rPr lang="en-US" dirty="0"/>
              <a:t> data</a:t>
            </a:r>
          </a:p>
        </p:txBody>
      </p:sp>
      <p:sp>
        <p:nvSpPr>
          <p:cNvPr id="3" name="Content Placeholder 2">
            <a:extLst>
              <a:ext uri="{FF2B5EF4-FFF2-40B4-BE49-F238E27FC236}">
                <a16:creationId xmlns:a16="http://schemas.microsoft.com/office/drawing/2014/main" id="{4CC1B869-D582-F84C-9C6F-0C816607C1A4}"/>
              </a:ext>
            </a:extLst>
          </p:cNvPr>
          <p:cNvSpPr>
            <a:spLocks noGrp="1"/>
          </p:cNvSpPr>
          <p:nvPr>
            <p:ph idx="1"/>
          </p:nvPr>
        </p:nvSpPr>
        <p:spPr/>
        <p:txBody>
          <a:bodyPr/>
          <a:lstStyle/>
          <a:p>
            <a:r>
              <a:rPr lang="en-US" dirty="0"/>
              <a:t>Information on the treatment strategies, target population, and model structure can be combined into a </a:t>
            </a:r>
            <a:r>
              <a:rPr lang="en-US" i="1" dirty="0" err="1"/>
              <a:t>hesim_data</a:t>
            </a:r>
            <a:r>
              <a:rPr lang="en-US" dirty="0"/>
              <a:t> object, which will later be used to create </a:t>
            </a:r>
            <a:r>
              <a:rPr lang="en-US" i="1" dirty="0"/>
              <a:t>input data</a:t>
            </a:r>
            <a:r>
              <a:rPr lang="en-US" dirty="0"/>
              <a:t> for the simulation</a:t>
            </a:r>
          </a:p>
        </p:txBody>
      </p:sp>
      <p:sp>
        <p:nvSpPr>
          <p:cNvPr id="4" name="TextBox 3">
            <a:extLst>
              <a:ext uri="{FF2B5EF4-FFF2-40B4-BE49-F238E27FC236}">
                <a16:creationId xmlns:a16="http://schemas.microsoft.com/office/drawing/2014/main" id="{5F5F3439-FB34-7D4C-8ECE-C328021A5DC3}"/>
              </a:ext>
            </a:extLst>
          </p:cNvPr>
          <p:cNvSpPr txBox="1"/>
          <p:nvPr/>
        </p:nvSpPr>
        <p:spPr>
          <a:xfrm>
            <a:off x="758823" y="2156742"/>
            <a:ext cx="7220609" cy="1051541"/>
          </a:xfrm>
          <a:prstGeom prst="rect">
            <a:avLst/>
          </a:prstGeom>
          <a:solidFill>
            <a:schemeClr val="tx1">
              <a:lumMod val="20000"/>
              <a:lumOff val="80000"/>
            </a:schemeClr>
          </a:solidFill>
          <a:ln>
            <a:solidFill>
              <a:schemeClr val="tx1">
                <a:lumMod val="60000"/>
                <a:lumOff val="40000"/>
              </a:schemeClr>
            </a:solidFill>
          </a:ln>
        </p:spPr>
        <p:txBody>
          <a:bodyPr wrap="square" lIns="0" tIns="0" rIns="0" bIns="0" rtlCol="0" anchor="ctr">
            <a:noAutofit/>
          </a:bodyPr>
          <a:lstStyle/>
          <a:p>
            <a:r>
              <a:rPr lang="en-US" sz="1300" dirty="0">
                <a:latin typeface="Lucida Console"/>
                <a:cs typeface="Lucida Console"/>
              </a:rPr>
              <a:t> </a:t>
            </a:r>
            <a:r>
              <a:rPr lang="en-US" sz="1300" dirty="0" err="1">
                <a:latin typeface="Lucida Console"/>
                <a:cs typeface="Lucida Console"/>
              </a:rPr>
              <a:t>hesim_dat</a:t>
            </a:r>
            <a:r>
              <a:rPr lang="en-US" sz="1300" dirty="0">
                <a:latin typeface="Lucida Console"/>
                <a:cs typeface="Lucida Console"/>
              </a:rPr>
              <a:t> &lt;- </a:t>
            </a:r>
            <a:r>
              <a:rPr lang="fr" sz="1300" dirty="0" err="1">
                <a:latin typeface="Lucida Console"/>
                <a:cs typeface="Lucida Console"/>
              </a:rPr>
              <a:t>hesim_data</a:t>
            </a:r>
            <a:r>
              <a:rPr lang="fr" sz="1300" dirty="0">
                <a:latin typeface="Lucida Console"/>
                <a:cs typeface="Lucida Console"/>
              </a:rPr>
              <a:t>(patients = patients,</a:t>
            </a:r>
          </a:p>
          <a:p>
            <a:r>
              <a:rPr lang="en-US" sz="1300" dirty="0">
                <a:latin typeface="Lucida Console"/>
                <a:cs typeface="Lucida Console"/>
              </a:rPr>
              <a:t>                         strategies = strategies,</a:t>
            </a:r>
          </a:p>
          <a:p>
            <a:r>
              <a:rPr lang="en-US" sz="1300" dirty="0">
                <a:latin typeface="Lucida Console"/>
                <a:cs typeface="Lucida Console"/>
              </a:rPr>
              <a:t>                         states = states,</a:t>
            </a:r>
          </a:p>
          <a:p>
            <a:r>
              <a:rPr lang="en-US" sz="1300" dirty="0">
                <a:latin typeface="Lucida Console"/>
                <a:cs typeface="Lucida Console"/>
              </a:rPr>
              <a:t>                         transitions = transitions)</a:t>
            </a:r>
          </a:p>
        </p:txBody>
      </p:sp>
    </p:spTree>
    <p:extLst>
      <p:ext uri="{BB962C8B-B14F-4D97-AF65-F5344CB8AC3E}">
        <p14:creationId xmlns:p14="http://schemas.microsoft.com/office/powerpoint/2010/main" val="33698550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BA025-566B-954A-B989-BE3FEB1E16D6}"/>
              </a:ext>
            </a:extLst>
          </p:cNvPr>
          <p:cNvSpPr>
            <a:spLocks noGrp="1"/>
          </p:cNvSpPr>
          <p:nvPr>
            <p:ph type="title"/>
          </p:nvPr>
        </p:nvSpPr>
        <p:spPr/>
        <p:txBody>
          <a:bodyPr/>
          <a:lstStyle/>
          <a:p>
            <a:r>
              <a:rPr lang="en-US" dirty="0"/>
              <a:t>Constructing a model for health state transitions</a:t>
            </a:r>
          </a:p>
        </p:txBody>
      </p:sp>
      <p:sp>
        <p:nvSpPr>
          <p:cNvPr id="3" name="Content Placeholder 2">
            <a:extLst>
              <a:ext uri="{FF2B5EF4-FFF2-40B4-BE49-F238E27FC236}">
                <a16:creationId xmlns:a16="http://schemas.microsoft.com/office/drawing/2014/main" id="{4CC1B869-D582-F84C-9C6F-0C816607C1A4}"/>
              </a:ext>
            </a:extLst>
          </p:cNvPr>
          <p:cNvSpPr>
            <a:spLocks noGrp="1"/>
          </p:cNvSpPr>
          <p:nvPr>
            <p:ph idx="1"/>
          </p:nvPr>
        </p:nvSpPr>
        <p:spPr/>
        <p:txBody>
          <a:bodyPr/>
          <a:lstStyle/>
          <a:p>
            <a:r>
              <a:rPr lang="en-US" dirty="0"/>
              <a:t>The transition model consists of parameters from the multi-state (Weibull) NMA and </a:t>
            </a:r>
            <a:r>
              <a:rPr lang="en-US" i="1" dirty="0"/>
              <a:t>input data</a:t>
            </a:r>
            <a:r>
              <a:rPr lang="en-US" dirty="0"/>
              <a:t> used for prediction</a:t>
            </a:r>
          </a:p>
          <a:p>
            <a:endParaRPr lang="en-US" dirty="0"/>
          </a:p>
          <a:p>
            <a:pPr marL="0" indent="0">
              <a:buNone/>
            </a:pPr>
            <a:endParaRPr lang="en-US" dirty="0"/>
          </a:p>
        </p:txBody>
      </p:sp>
      <p:sp>
        <p:nvSpPr>
          <p:cNvPr id="4" name="TextBox 3">
            <a:extLst>
              <a:ext uri="{FF2B5EF4-FFF2-40B4-BE49-F238E27FC236}">
                <a16:creationId xmlns:a16="http://schemas.microsoft.com/office/drawing/2014/main" id="{531A883B-0612-914F-AD9B-CAF4637187EB}"/>
              </a:ext>
            </a:extLst>
          </p:cNvPr>
          <p:cNvSpPr txBox="1"/>
          <p:nvPr/>
        </p:nvSpPr>
        <p:spPr>
          <a:xfrm>
            <a:off x="853416" y="1846568"/>
            <a:ext cx="7220609" cy="830015"/>
          </a:xfrm>
          <a:prstGeom prst="rect">
            <a:avLst/>
          </a:prstGeom>
          <a:solidFill>
            <a:schemeClr val="tx1">
              <a:lumMod val="20000"/>
              <a:lumOff val="80000"/>
            </a:schemeClr>
          </a:solidFill>
          <a:ln>
            <a:solidFill>
              <a:schemeClr val="tx1">
                <a:lumMod val="60000"/>
                <a:lumOff val="40000"/>
              </a:schemeClr>
            </a:solidFill>
          </a:ln>
        </p:spPr>
        <p:txBody>
          <a:bodyPr wrap="square" lIns="0" tIns="0" rIns="0" bIns="0" rtlCol="0" anchor="ctr">
            <a:noAutofit/>
          </a:bodyPr>
          <a:lstStyle/>
          <a:p>
            <a:r>
              <a:rPr lang="en-US" sz="1300" dirty="0">
                <a:latin typeface="Lucida Console"/>
                <a:cs typeface="Lucida Console"/>
              </a:rPr>
              <a:t> </a:t>
            </a:r>
            <a:r>
              <a:rPr lang="en-US" sz="1300" dirty="0" err="1">
                <a:latin typeface="Lucida Console"/>
                <a:cs typeface="Lucida Console"/>
              </a:rPr>
              <a:t>transmod</a:t>
            </a:r>
            <a:r>
              <a:rPr lang="en-US" sz="1300" dirty="0">
                <a:latin typeface="Lucida Console"/>
                <a:cs typeface="Lucida Console"/>
              </a:rPr>
              <a:t> &lt;- </a:t>
            </a:r>
            <a:r>
              <a:rPr lang="en-US" sz="1300" dirty="0" err="1">
                <a:latin typeface="Lucida Console"/>
                <a:cs typeface="Lucida Console"/>
              </a:rPr>
              <a:t>create_IndivCtstmTrans</a:t>
            </a:r>
            <a:r>
              <a:rPr lang="en-US" sz="1300" dirty="0">
                <a:latin typeface="Lucida Console"/>
                <a:cs typeface="Lucida Console"/>
              </a:rPr>
              <a:t>(object = </a:t>
            </a:r>
            <a:r>
              <a:rPr lang="en-US" sz="1300" dirty="0" err="1">
                <a:latin typeface="Lucida Console"/>
                <a:cs typeface="Lucida Console"/>
              </a:rPr>
              <a:t>params_mstate_nma_wei</a:t>
            </a:r>
            <a:r>
              <a:rPr lang="en-US" sz="1300" dirty="0">
                <a:latin typeface="Lucida Console"/>
                <a:cs typeface="Lucida Console"/>
              </a:rPr>
              <a:t>, </a:t>
            </a:r>
          </a:p>
          <a:p>
            <a:r>
              <a:rPr lang="en-US" sz="1300" dirty="0">
                <a:latin typeface="Lucida Console"/>
                <a:cs typeface="Lucida Console"/>
              </a:rPr>
              <a:t>                                    </a:t>
            </a:r>
            <a:r>
              <a:rPr lang="en-US" sz="1300" dirty="0" err="1">
                <a:latin typeface="Lucida Console"/>
                <a:cs typeface="Lucida Console"/>
              </a:rPr>
              <a:t>input_data</a:t>
            </a:r>
            <a:r>
              <a:rPr lang="en-US" sz="1300" dirty="0">
                <a:latin typeface="Lucida Console"/>
                <a:cs typeface="Lucida Console"/>
              </a:rPr>
              <a:t> = </a:t>
            </a:r>
            <a:r>
              <a:rPr lang="en-US" sz="1300" dirty="0" err="1">
                <a:latin typeface="Lucida Console"/>
                <a:cs typeface="Lucida Console"/>
              </a:rPr>
              <a:t>transmod_data</a:t>
            </a:r>
            <a:r>
              <a:rPr lang="en-US" sz="1300" dirty="0">
                <a:latin typeface="Lucida Console"/>
                <a:cs typeface="Lucida Console"/>
              </a:rPr>
              <a:t>,</a:t>
            </a:r>
          </a:p>
          <a:p>
            <a:r>
              <a:rPr lang="en-US" sz="1300" dirty="0">
                <a:latin typeface="Lucida Console"/>
                <a:cs typeface="Lucida Console"/>
              </a:rPr>
              <a:t>                                    </a:t>
            </a:r>
            <a:r>
              <a:rPr lang="en-US" sz="1300" dirty="0" err="1">
                <a:latin typeface="Lucida Console"/>
                <a:cs typeface="Lucida Console"/>
              </a:rPr>
              <a:t>trans_mat</a:t>
            </a:r>
            <a:r>
              <a:rPr lang="en-US" sz="1300" dirty="0">
                <a:latin typeface="Lucida Console"/>
                <a:cs typeface="Lucida Console"/>
              </a:rPr>
              <a:t> = </a:t>
            </a:r>
            <a:r>
              <a:rPr lang="en-US" sz="1300" dirty="0" err="1">
                <a:latin typeface="Lucida Console"/>
                <a:cs typeface="Lucida Console"/>
              </a:rPr>
              <a:t>tmat</a:t>
            </a:r>
            <a:r>
              <a:rPr lang="en-US" sz="1300" dirty="0">
                <a:latin typeface="Lucida Console"/>
                <a:cs typeface="Lucida Console"/>
              </a:rPr>
              <a:t>, </a:t>
            </a:r>
          </a:p>
          <a:p>
            <a:r>
              <a:rPr lang="en-US" sz="1300" dirty="0">
                <a:latin typeface="Lucida Console"/>
                <a:cs typeface="Lucida Console"/>
              </a:rPr>
              <a:t>                                    clock = "forward")</a:t>
            </a:r>
          </a:p>
        </p:txBody>
      </p:sp>
      <p:sp>
        <p:nvSpPr>
          <p:cNvPr id="7" name="TextBox 6">
            <a:extLst>
              <a:ext uri="{FF2B5EF4-FFF2-40B4-BE49-F238E27FC236}">
                <a16:creationId xmlns:a16="http://schemas.microsoft.com/office/drawing/2014/main" id="{B5EA16DD-7323-A148-A679-05A9FF567A74}"/>
              </a:ext>
            </a:extLst>
          </p:cNvPr>
          <p:cNvSpPr txBox="1"/>
          <p:nvPr/>
        </p:nvSpPr>
        <p:spPr>
          <a:xfrm>
            <a:off x="1357583" y="3213886"/>
            <a:ext cx="1072055" cy="262620"/>
          </a:xfrm>
          <a:prstGeom prst="rect">
            <a:avLst/>
          </a:prstGeom>
          <a:noFill/>
        </p:spPr>
        <p:txBody>
          <a:bodyPr wrap="square" lIns="0" tIns="0" rIns="0" bIns="0" rtlCol="0">
            <a:noAutofit/>
          </a:bodyPr>
          <a:lstStyle/>
          <a:p>
            <a:r>
              <a:rPr lang="en-US" sz="1600" dirty="0">
                <a:solidFill>
                  <a:schemeClr val="tx2"/>
                </a:solidFill>
              </a:rPr>
              <a:t>Parameters</a:t>
            </a:r>
          </a:p>
        </p:txBody>
      </p:sp>
      <p:sp>
        <p:nvSpPr>
          <p:cNvPr id="8" name="TextBox 7">
            <a:extLst>
              <a:ext uri="{FF2B5EF4-FFF2-40B4-BE49-F238E27FC236}">
                <a16:creationId xmlns:a16="http://schemas.microsoft.com/office/drawing/2014/main" id="{526E704B-F204-2241-88FE-0B6E0EC0FC78}"/>
              </a:ext>
            </a:extLst>
          </p:cNvPr>
          <p:cNvSpPr txBox="1"/>
          <p:nvPr/>
        </p:nvSpPr>
        <p:spPr>
          <a:xfrm>
            <a:off x="6052211" y="3218946"/>
            <a:ext cx="1072055" cy="262620"/>
          </a:xfrm>
          <a:prstGeom prst="rect">
            <a:avLst/>
          </a:prstGeom>
          <a:noFill/>
        </p:spPr>
        <p:txBody>
          <a:bodyPr wrap="square" lIns="0" tIns="0" rIns="0" bIns="0" rtlCol="0">
            <a:noAutofit/>
          </a:bodyPr>
          <a:lstStyle/>
          <a:p>
            <a:r>
              <a:rPr lang="en-US" sz="1600" dirty="0">
                <a:solidFill>
                  <a:schemeClr val="tx2"/>
                </a:solidFill>
              </a:rPr>
              <a:t>Input data</a:t>
            </a:r>
          </a:p>
        </p:txBody>
      </p:sp>
      <p:pic>
        <p:nvPicPr>
          <p:cNvPr id="12" name="Picture 11">
            <a:extLst>
              <a:ext uri="{FF2B5EF4-FFF2-40B4-BE49-F238E27FC236}">
                <a16:creationId xmlns:a16="http://schemas.microsoft.com/office/drawing/2014/main" id="{F85DA12A-039F-8D49-A8A7-17382E6AABF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24218" y="3560122"/>
            <a:ext cx="3338786" cy="1006799"/>
          </a:xfrm>
          <a:prstGeom prst="rect">
            <a:avLst/>
          </a:prstGeom>
        </p:spPr>
      </p:pic>
      <p:pic>
        <p:nvPicPr>
          <p:cNvPr id="14" name="Picture 13">
            <a:extLst>
              <a:ext uri="{FF2B5EF4-FFF2-40B4-BE49-F238E27FC236}">
                <a16:creationId xmlns:a16="http://schemas.microsoft.com/office/drawing/2014/main" id="{4B82280C-D377-5D4D-93E1-0325AA1FE57C}"/>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042992" y="3627006"/>
            <a:ext cx="4876790" cy="912043"/>
          </a:xfrm>
          <a:prstGeom prst="rect">
            <a:avLst/>
          </a:prstGeom>
        </p:spPr>
      </p:pic>
      <p:sp>
        <p:nvSpPr>
          <p:cNvPr id="15" name="TextBox 14">
            <a:extLst>
              <a:ext uri="{FF2B5EF4-FFF2-40B4-BE49-F238E27FC236}">
                <a16:creationId xmlns:a16="http://schemas.microsoft.com/office/drawing/2014/main" id="{E9FC8FA5-7C03-194D-9FFB-7250216C239A}"/>
              </a:ext>
            </a:extLst>
          </p:cNvPr>
          <p:cNvSpPr txBox="1"/>
          <p:nvPr/>
        </p:nvSpPr>
        <p:spPr>
          <a:xfrm>
            <a:off x="293739" y="4820307"/>
            <a:ext cx="8755667" cy="323193"/>
          </a:xfrm>
          <a:prstGeom prst="rect">
            <a:avLst/>
          </a:prstGeom>
          <a:noFill/>
        </p:spPr>
        <p:txBody>
          <a:bodyPr wrap="square" lIns="0" tIns="0" rIns="0" bIns="0" rtlCol="0">
            <a:noAutofit/>
          </a:bodyPr>
          <a:lstStyle/>
          <a:p>
            <a:r>
              <a:rPr lang="en-US" sz="1000" dirty="0">
                <a:solidFill>
                  <a:schemeClr val="tx1"/>
                </a:solidFill>
              </a:rPr>
              <a:t>Note: The Weibull distribution used for the NMA is a reparameterization of the standard Weibull distribution that depends on 2 parameters, a</a:t>
            </a:r>
            <a:r>
              <a:rPr lang="en-US" sz="1000" baseline="-25000" dirty="0">
                <a:solidFill>
                  <a:schemeClr val="tx1"/>
                </a:solidFill>
              </a:rPr>
              <a:t>0</a:t>
            </a:r>
            <a:r>
              <a:rPr lang="en-US" sz="1000" dirty="0">
                <a:solidFill>
                  <a:schemeClr val="tx1"/>
                </a:solidFill>
              </a:rPr>
              <a:t> and a</a:t>
            </a:r>
            <a:r>
              <a:rPr lang="en-US" sz="1000" baseline="-25000" dirty="0">
                <a:solidFill>
                  <a:schemeClr val="tx1"/>
                </a:solidFill>
              </a:rPr>
              <a:t>1</a:t>
            </a:r>
            <a:r>
              <a:rPr lang="en-US" sz="1000" dirty="0">
                <a:solidFill>
                  <a:schemeClr val="tx1"/>
                </a:solidFill>
              </a:rPr>
              <a:t>, which are functions of the standard shape and scale parameters</a:t>
            </a:r>
          </a:p>
        </p:txBody>
      </p:sp>
    </p:spTree>
    <p:extLst>
      <p:ext uri="{BB962C8B-B14F-4D97-AF65-F5344CB8AC3E}">
        <p14:creationId xmlns:p14="http://schemas.microsoft.com/office/powerpoint/2010/main" val="155259069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C82B00-A063-7244-A948-E7C86FD5B7A5}"/>
              </a:ext>
            </a:extLst>
          </p:cNvPr>
          <p:cNvSpPr>
            <a:spLocks noGrp="1"/>
          </p:cNvSpPr>
          <p:nvPr>
            <p:ph type="title"/>
          </p:nvPr>
        </p:nvSpPr>
        <p:spPr/>
        <p:txBody>
          <a:bodyPr/>
          <a:lstStyle/>
          <a:p>
            <a:r>
              <a:rPr lang="en-US" dirty="0"/>
              <a:t>Constructing models for costs and utilities</a:t>
            </a:r>
          </a:p>
        </p:txBody>
      </p:sp>
      <p:sp>
        <p:nvSpPr>
          <p:cNvPr id="3" name="Content Placeholder 2">
            <a:extLst>
              <a:ext uri="{FF2B5EF4-FFF2-40B4-BE49-F238E27FC236}">
                <a16:creationId xmlns:a16="http://schemas.microsoft.com/office/drawing/2014/main" id="{F5EFDA59-195B-E54A-8A90-EB8359967D2E}"/>
              </a:ext>
            </a:extLst>
          </p:cNvPr>
          <p:cNvSpPr>
            <a:spLocks noGrp="1"/>
          </p:cNvSpPr>
          <p:nvPr>
            <p:ph idx="1"/>
          </p:nvPr>
        </p:nvSpPr>
        <p:spPr>
          <a:xfrm>
            <a:off x="457200" y="1150937"/>
            <a:ext cx="7616825" cy="409850"/>
          </a:xfrm>
        </p:spPr>
        <p:txBody>
          <a:bodyPr>
            <a:noAutofit/>
          </a:bodyPr>
          <a:lstStyle/>
          <a:p>
            <a:r>
              <a:rPr lang="en-US" sz="1800" dirty="0"/>
              <a:t>The easiest way to model utilities and costs is from a </a:t>
            </a:r>
            <a:r>
              <a:rPr lang="en-US" sz="1800" i="1" dirty="0" err="1"/>
              <a:t>stateval_tbl</a:t>
            </a:r>
            <a:endParaRPr lang="en-US" sz="1800" i="1" dirty="0"/>
          </a:p>
          <a:p>
            <a:pPr marL="0" indent="0">
              <a:buNone/>
            </a:pPr>
            <a:r>
              <a:rPr lang="en-US" sz="1800" dirty="0"/>
              <a:t> </a:t>
            </a:r>
          </a:p>
        </p:txBody>
      </p:sp>
      <p:sp>
        <p:nvSpPr>
          <p:cNvPr id="4" name="TextBox 3">
            <a:extLst>
              <a:ext uri="{FF2B5EF4-FFF2-40B4-BE49-F238E27FC236}">
                <a16:creationId xmlns:a16="http://schemas.microsoft.com/office/drawing/2014/main" id="{A79433D0-7DE9-1E41-A203-53F398971888}"/>
              </a:ext>
            </a:extLst>
          </p:cNvPr>
          <p:cNvSpPr txBox="1"/>
          <p:nvPr/>
        </p:nvSpPr>
        <p:spPr>
          <a:xfrm>
            <a:off x="853416" y="1641617"/>
            <a:ext cx="7220609" cy="1378843"/>
          </a:xfrm>
          <a:prstGeom prst="rect">
            <a:avLst/>
          </a:prstGeom>
          <a:solidFill>
            <a:schemeClr val="tx1">
              <a:lumMod val="20000"/>
              <a:lumOff val="80000"/>
            </a:schemeClr>
          </a:solidFill>
          <a:ln>
            <a:solidFill>
              <a:schemeClr val="tx1">
                <a:lumMod val="60000"/>
                <a:lumOff val="40000"/>
              </a:schemeClr>
            </a:solidFill>
          </a:ln>
        </p:spPr>
        <p:txBody>
          <a:bodyPr wrap="square" lIns="0" tIns="0" rIns="0" bIns="0" rtlCol="0" anchor="ctr">
            <a:noAutofit/>
          </a:bodyPr>
          <a:lstStyle/>
          <a:p>
            <a:r>
              <a:rPr lang="en-US" sz="1300" dirty="0">
                <a:latin typeface="Lucida Console"/>
                <a:cs typeface="Lucida Console"/>
              </a:rPr>
              <a:t> </a:t>
            </a:r>
            <a:r>
              <a:rPr lang="en-US" sz="1200" dirty="0" err="1">
                <a:latin typeface="Lucida Console"/>
                <a:cs typeface="Lucida Console"/>
              </a:rPr>
              <a:t>utility_tbl</a:t>
            </a:r>
            <a:r>
              <a:rPr lang="en-US" sz="1200" dirty="0">
                <a:latin typeface="Lucida Console"/>
                <a:cs typeface="Lucida Console"/>
              </a:rPr>
              <a:t> &lt;- </a:t>
            </a:r>
            <a:r>
              <a:rPr lang="en-US" sz="1200" dirty="0" err="1">
                <a:latin typeface="Lucida Console"/>
                <a:cs typeface="Lucida Console"/>
              </a:rPr>
              <a:t>stateval_tbl</a:t>
            </a:r>
            <a:r>
              <a:rPr lang="en-US" sz="1200" dirty="0">
                <a:latin typeface="Lucida Console"/>
                <a:cs typeface="Lucida Console"/>
              </a:rPr>
              <a:t>(</a:t>
            </a:r>
            <a:r>
              <a:rPr lang="en-US" sz="1200" dirty="0" err="1">
                <a:latin typeface="Lucida Console"/>
                <a:cs typeface="Lucida Console"/>
              </a:rPr>
              <a:t>data.table</a:t>
            </a:r>
            <a:r>
              <a:rPr lang="en-US" sz="1200" dirty="0">
                <a:latin typeface="Lucida Console"/>
                <a:cs typeface="Lucida Console"/>
              </a:rPr>
              <a:t>(</a:t>
            </a:r>
            <a:r>
              <a:rPr lang="en-US" sz="1200" dirty="0" err="1">
                <a:latin typeface="Lucida Console"/>
                <a:cs typeface="Lucida Console"/>
              </a:rPr>
              <a:t>state_id</a:t>
            </a:r>
            <a:r>
              <a:rPr lang="en-US" sz="1200" dirty="0">
                <a:latin typeface="Lucida Console"/>
                <a:cs typeface="Lucida Console"/>
              </a:rPr>
              <a:t> = 1:2,</a:t>
            </a:r>
          </a:p>
          <a:p>
            <a:r>
              <a:rPr lang="en-US" sz="1200" dirty="0">
                <a:latin typeface="Lucida Console"/>
                <a:cs typeface="Lucida Console"/>
              </a:rPr>
              <a:t>                                        mean = c(0.7540, 0.6532),</a:t>
            </a:r>
          </a:p>
          <a:p>
            <a:r>
              <a:rPr lang="en-US" sz="1200" dirty="0">
                <a:latin typeface="Lucida Console"/>
                <a:cs typeface="Lucida Console"/>
              </a:rPr>
              <a:t>                                        </a:t>
            </a:r>
            <a:r>
              <a:rPr lang="en-US" sz="1200" dirty="0" err="1">
                <a:latin typeface="Lucida Console"/>
                <a:cs typeface="Lucida Console"/>
              </a:rPr>
              <a:t>sd</a:t>
            </a:r>
            <a:r>
              <a:rPr lang="en-US" sz="1200" dirty="0">
                <a:latin typeface="Lucida Console"/>
                <a:cs typeface="Lucida Console"/>
              </a:rPr>
              <a:t> = c(0, 0.02223000)),</a:t>
            </a:r>
          </a:p>
          <a:p>
            <a:r>
              <a:rPr lang="en-US" sz="1200" dirty="0">
                <a:latin typeface="Lucida Console"/>
                <a:cs typeface="Lucida Console"/>
              </a:rPr>
              <a:t>                             </a:t>
            </a:r>
            <a:r>
              <a:rPr lang="en-US" sz="1200" dirty="0" err="1">
                <a:latin typeface="Lucida Console"/>
                <a:cs typeface="Lucida Console"/>
              </a:rPr>
              <a:t>dist</a:t>
            </a:r>
            <a:r>
              <a:rPr lang="en-US" sz="1200" dirty="0">
                <a:latin typeface="Lucida Console"/>
                <a:cs typeface="Lucida Console"/>
              </a:rPr>
              <a:t> = "norm",</a:t>
            </a:r>
          </a:p>
          <a:p>
            <a:r>
              <a:rPr lang="en-US" sz="1200" dirty="0">
                <a:latin typeface="Lucida Console"/>
                <a:cs typeface="Lucida Console"/>
              </a:rPr>
              <a:t>                             </a:t>
            </a:r>
            <a:r>
              <a:rPr lang="en-US" sz="1200" dirty="0" err="1">
                <a:latin typeface="Lucida Console"/>
                <a:cs typeface="Lucida Console"/>
              </a:rPr>
              <a:t>hesim_data</a:t>
            </a:r>
            <a:r>
              <a:rPr lang="en-US" sz="1200" dirty="0">
                <a:latin typeface="Lucida Console"/>
                <a:cs typeface="Lucida Console"/>
              </a:rPr>
              <a:t> = </a:t>
            </a:r>
            <a:r>
              <a:rPr lang="en-US" sz="1200" dirty="0" err="1">
                <a:latin typeface="Lucida Console"/>
                <a:cs typeface="Lucida Console"/>
              </a:rPr>
              <a:t>hesim_dat</a:t>
            </a:r>
            <a:r>
              <a:rPr lang="en-US" sz="1200" dirty="0">
                <a:latin typeface="Lucida Console"/>
                <a:cs typeface="Lucida Console"/>
              </a:rPr>
              <a:t>)</a:t>
            </a:r>
          </a:p>
          <a:p>
            <a:endParaRPr lang="en-US" sz="1200" dirty="0">
              <a:latin typeface="Lucida Console"/>
              <a:cs typeface="Lucida Console"/>
            </a:endParaRPr>
          </a:p>
          <a:p>
            <a:r>
              <a:rPr lang="en-US" sz="1200" dirty="0">
                <a:latin typeface="Lucida Console"/>
                <a:cs typeface="Lucida Console"/>
              </a:rPr>
              <a:t> print(</a:t>
            </a:r>
            <a:r>
              <a:rPr lang="en-US" sz="1200" dirty="0" err="1">
                <a:latin typeface="Lucida Console"/>
                <a:cs typeface="Lucida Console"/>
              </a:rPr>
              <a:t>utility_tbl</a:t>
            </a:r>
            <a:r>
              <a:rPr lang="en-US" sz="1200" dirty="0">
                <a:latin typeface="Lucida Console"/>
                <a:cs typeface="Lucida Console"/>
              </a:rPr>
              <a:t>)</a:t>
            </a:r>
          </a:p>
        </p:txBody>
      </p:sp>
      <p:pic>
        <p:nvPicPr>
          <p:cNvPr id="6" name="Picture 5">
            <a:extLst>
              <a:ext uri="{FF2B5EF4-FFF2-40B4-BE49-F238E27FC236}">
                <a16:creationId xmlns:a16="http://schemas.microsoft.com/office/drawing/2014/main" id="{79BB5CEC-1C02-1345-A08B-E22DB32AF50B}"/>
              </a:ext>
            </a:extLst>
          </p:cNvPr>
          <p:cNvPicPr>
            <a:picLocks noChangeAspect="1"/>
          </p:cNvPicPr>
          <p:nvPr/>
        </p:nvPicPr>
        <p:blipFill>
          <a:blip r:embed="rId2"/>
          <a:stretch>
            <a:fillRect/>
          </a:stretch>
        </p:blipFill>
        <p:spPr>
          <a:xfrm>
            <a:off x="853415" y="3312763"/>
            <a:ext cx="2501900" cy="647700"/>
          </a:xfrm>
          <a:prstGeom prst="rect">
            <a:avLst/>
          </a:prstGeom>
        </p:spPr>
      </p:pic>
      <p:sp>
        <p:nvSpPr>
          <p:cNvPr id="7" name="Content Placeholder 2">
            <a:extLst>
              <a:ext uri="{FF2B5EF4-FFF2-40B4-BE49-F238E27FC236}">
                <a16:creationId xmlns:a16="http://schemas.microsoft.com/office/drawing/2014/main" id="{B2FFB240-5F0B-494C-9505-6065CFF7B98C}"/>
              </a:ext>
            </a:extLst>
          </p:cNvPr>
          <p:cNvSpPr txBox="1">
            <a:spLocks/>
          </p:cNvSpPr>
          <p:nvPr/>
        </p:nvSpPr>
        <p:spPr>
          <a:xfrm>
            <a:off x="457199" y="4064557"/>
            <a:ext cx="7616825" cy="409850"/>
          </a:xfrm>
          <a:prstGeom prst="rect">
            <a:avLst/>
          </a:prstGeom>
        </p:spPr>
        <p:txBody>
          <a:bodyPr vert="horz" lIns="0" tIns="0" rIns="0" bIns="0" rtlCol="0">
            <a:noAutofit/>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a:t>Which are, in turn, used to construct a “state values” model</a:t>
            </a:r>
          </a:p>
          <a:p>
            <a:pPr marL="0" indent="0">
              <a:buFont typeface="Wingdings" charset="2"/>
              <a:buNone/>
            </a:pPr>
            <a:r>
              <a:rPr lang="en-US" sz="1800" dirty="0"/>
              <a:t> </a:t>
            </a:r>
          </a:p>
        </p:txBody>
      </p:sp>
      <p:sp>
        <p:nvSpPr>
          <p:cNvPr id="8" name="TextBox 7">
            <a:extLst>
              <a:ext uri="{FF2B5EF4-FFF2-40B4-BE49-F238E27FC236}">
                <a16:creationId xmlns:a16="http://schemas.microsoft.com/office/drawing/2014/main" id="{3315E4B4-B77B-CF4B-9566-2ED0EC91D9D7}"/>
              </a:ext>
            </a:extLst>
          </p:cNvPr>
          <p:cNvSpPr txBox="1"/>
          <p:nvPr/>
        </p:nvSpPr>
        <p:spPr>
          <a:xfrm>
            <a:off x="853415" y="4482344"/>
            <a:ext cx="7220609" cy="422945"/>
          </a:xfrm>
          <a:prstGeom prst="rect">
            <a:avLst/>
          </a:prstGeom>
          <a:solidFill>
            <a:schemeClr val="tx1">
              <a:lumMod val="20000"/>
              <a:lumOff val="80000"/>
            </a:schemeClr>
          </a:solidFill>
          <a:ln>
            <a:solidFill>
              <a:schemeClr val="tx1">
                <a:lumMod val="60000"/>
                <a:lumOff val="40000"/>
              </a:schemeClr>
            </a:solidFill>
          </a:ln>
        </p:spPr>
        <p:txBody>
          <a:bodyPr wrap="square" lIns="0" tIns="0" rIns="0" bIns="0" rtlCol="0" anchor="ctr">
            <a:noAutofit/>
          </a:bodyPr>
          <a:lstStyle/>
          <a:p>
            <a:r>
              <a:rPr lang="en-US" sz="1300" dirty="0">
                <a:latin typeface="Lucida Console"/>
                <a:cs typeface="Lucida Console"/>
              </a:rPr>
              <a:t> </a:t>
            </a:r>
            <a:r>
              <a:rPr lang="en-US" sz="1300" dirty="0" err="1">
                <a:latin typeface="Lucida Console"/>
                <a:cs typeface="Lucida Console"/>
              </a:rPr>
              <a:t>utilitymod</a:t>
            </a:r>
            <a:r>
              <a:rPr lang="en-US" sz="1300" dirty="0">
                <a:latin typeface="Lucida Console"/>
                <a:cs typeface="Lucida Console"/>
              </a:rPr>
              <a:t> &lt;- </a:t>
            </a:r>
            <a:r>
              <a:rPr lang="en-US" sz="1300" dirty="0" err="1">
                <a:latin typeface="Lucida Console"/>
                <a:cs typeface="Lucida Console"/>
              </a:rPr>
              <a:t>create_StateVals</a:t>
            </a:r>
            <a:r>
              <a:rPr lang="en-US" sz="1300" dirty="0">
                <a:latin typeface="Lucida Console"/>
                <a:cs typeface="Lucida Console"/>
              </a:rPr>
              <a:t>(</a:t>
            </a:r>
            <a:r>
              <a:rPr lang="en-US" sz="1300" dirty="0" err="1">
                <a:latin typeface="Lucida Console"/>
                <a:cs typeface="Lucida Console"/>
              </a:rPr>
              <a:t>utility_tbl</a:t>
            </a:r>
            <a:r>
              <a:rPr lang="en-US" sz="1300" dirty="0">
                <a:latin typeface="Lucida Console"/>
                <a:cs typeface="Lucida Console"/>
              </a:rPr>
              <a:t>, n = 1000) </a:t>
            </a:r>
          </a:p>
        </p:txBody>
      </p:sp>
    </p:spTree>
    <p:extLst>
      <p:ext uri="{BB962C8B-B14F-4D97-AF65-F5344CB8AC3E}">
        <p14:creationId xmlns:p14="http://schemas.microsoft.com/office/powerpoint/2010/main" val="128278507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BA025-566B-954A-B989-BE3FEB1E16D6}"/>
              </a:ext>
            </a:extLst>
          </p:cNvPr>
          <p:cNvSpPr>
            <a:spLocks noGrp="1"/>
          </p:cNvSpPr>
          <p:nvPr>
            <p:ph type="title"/>
          </p:nvPr>
        </p:nvSpPr>
        <p:spPr/>
        <p:txBody>
          <a:bodyPr/>
          <a:lstStyle/>
          <a:p>
            <a:r>
              <a:rPr lang="en-US" dirty="0"/>
              <a:t>Creating an economic model by adding costs and utility models</a:t>
            </a:r>
          </a:p>
        </p:txBody>
      </p:sp>
      <p:sp>
        <p:nvSpPr>
          <p:cNvPr id="3" name="Content Placeholder 2">
            <a:extLst>
              <a:ext uri="{FF2B5EF4-FFF2-40B4-BE49-F238E27FC236}">
                <a16:creationId xmlns:a16="http://schemas.microsoft.com/office/drawing/2014/main" id="{4CC1B869-D582-F84C-9C6F-0C816607C1A4}"/>
              </a:ext>
            </a:extLst>
          </p:cNvPr>
          <p:cNvSpPr>
            <a:spLocks noGrp="1"/>
          </p:cNvSpPr>
          <p:nvPr>
            <p:ph idx="1"/>
          </p:nvPr>
        </p:nvSpPr>
        <p:spPr/>
        <p:txBody>
          <a:bodyPr/>
          <a:lstStyle/>
          <a:p>
            <a:r>
              <a:rPr lang="en-US" dirty="0"/>
              <a:t>The CTSTM is constructed by combing the transition, utility, and cost models</a:t>
            </a:r>
          </a:p>
        </p:txBody>
      </p:sp>
      <p:sp>
        <p:nvSpPr>
          <p:cNvPr id="4" name="TextBox 3">
            <a:extLst>
              <a:ext uri="{FF2B5EF4-FFF2-40B4-BE49-F238E27FC236}">
                <a16:creationId xmlns:a16="http://schemas.microsoft.com/office/drawing/2014/main" id="{AF939AA0-C36E-4E4C-A4F0-D8E08C199938}"/>
              </a:ext>
            </a:extLst>
          </p:cNvPr>
          <p:cNvSpPr txBox="1"/>
          <p:nvPr/>
        </p:nvSpPr>
        <p:spPr>
          <a:xfrm>
            <a:off x="853416" y="1846568"/>
            <a:ext cx="7220609" cy="830015"/>
          </a:xfrm>
          <a:prstGeom prst="rect">
            <a:avLst/>
          </a:prstGeom>
          <a:solidFill>
            <a:schemeClr val="tx1">
              <a:lumMod val="20000"/>
              <a:lumOff val="80000"/>
            </a:schemeClr>
          </a:solidFill>
          <a:ln>
            <a:solidFill>
              <a:schemeClr val="tx1">
                <a:lumMod val="60000"/>
                <a:lumOff val="40000"/>
              </a:schemeClr>
            </a:solidFill>
          </a:ln>
        </p:spPr>
        <p:txBody>
          <a:bodyPr wrap="square" lIns="0" tIns="0" rIns="0" bIns="0" rtlCol="0" anchor="ctr">
            <a:noAutofit/>
          </a:bodyPr>
          <a:lstStyle/>
          <a:p>
            <a:r>
              <a:rPr lang="en-US" sz="1300" dirty="0">
                <a:latin typeface="Lucida Console"/>
                <a:cs typeface="Lucida Console"/>
              </a:rPr>
              <a:t> </a:t>
            </a:r>
            <a:r>
              <a:rPr lang="en-US" sz="1300" dirty="0" err="1">
                <a:latin typeface="Lucida Console"/>
                <a:cs typeface="Lucida Console"/>
              </a:rPr>
              <a:t>econmod</a:t>
            </a:r>
            <a:r>
              <a:rPr lang="en-US" sz="1300" dirty="0">
                <a:latin typeface="Lucida Console"/>
                <a:cs typeface="Lucida Console"/>
              </a:rPr>
              <a:t> &lt;- </a:t>
            </a:r>
            <a:r>
              <a:rPr lang="en-US" sz="1300" dirty="0" err="1">
                <a:latin typeface="Lucida Console"/>
                <a:cs typeface="Lucida Console"/>
              </a:rPr>
              <a:t>IndivCtstm$new</a:t>
            </a:r>
            <a:r>
              <a:rPr lang="en-US" sz="1300" dirty="0">
                <a:latin typeface="Lucida Console"/>
                <a:cs typeface="Lucida Console"/>
              </a:rPr>
              <a:t>(</a:t>
            </a:r>
            <a:r>
              <a:rPr lang="en-US" sz="1300" dirty="0" err="1">
                <a:latin typeface="Lucida Console"/>
                <a:cs typeface="Lucida Console"/>
              </a:rPr>
              <a:t>trans_model</a:t>
            </a:r>
            <a:r>
              <a:rPr lang="en-US" sz="1300" dirty="0">
                <a:latin typeface="Lucida Console"/>
                <a:cs typeface="Lucida Console"/>
              </a:rPr>
              <a:t> = </a:t>
            </a:r>
            <a:r>
              <a:rPr lang="en-US" sz="1300" dirty="0" err="1">
                <a:latin typeface="Lucida Console"/>
                <a:cs typeface="Lucida Console"/>
              </a:rPr>
              <a:t>transmod</a:t>
            </a:r>
            <a:r>
              <a:rPr lang="en-US" sz="1300" dirty="0">
                <a:latin typeface="Lucida Console"/>
                <a:cs typeface="Lucida Console"/>
              </a:rPr>
              <a:t>,</a:t>
            </a:r>
          </a:p>
          <a:p>
            <a:r>
              <a:rPr lang="en-US" sz="1300" dirty="0">
                <a:latin typeface="Lucida Console"/>
                <a:cs typeface="Lucida Console"/>
              </a:rPr>
              <a:t>                           </a:t>
            </a:r>
            <a:r>
              <a:rPr lang="en-US" sz="1300" dirty="0" err="1">
                <a:latin typeface="Lucida Console"/>
                <a:cs typeface="Lucida Console"/>
              </a:rPr>
              <a:t>utility_model</a:t>
            </a:r>
            <a:r>
              <a:rPr lang="en-US" sz="1300" dirty="0">
                <a:latin typeface="Lucida Console"/>
                <a:cs typeface="Lucida Console"/>
              </a:rPr>
              <a:t> = </a:t>
            </a:r>
            <a:r>
              <a:rPr lang="en-US" sz="1300" dirty="0" err="1">
                <a:latin typeface="Lucida Console"/>
                <a:cs typeface="Lucida Console"/>
              </a:rPr>
              <a:t>utilitymod</a:t>
            </a:r>
            <a:r>
              <a:rPr lang="en-US" sz="1300" dirty="0">
                <a:latin typeface="Lucida Console"/>
                <a:cs typeface="Lucida Console"/>
              </a:rPr>
              <a:t>,</a:t>
            </a:r>
          </a:p>
          <a:p>
            <a:r>
              <a:rPr lang="en-US" sz="1300" dirty="0">
                <a:latin typeface="Lucida Console"/>
                <a:cs typeface="Lucida Console"/>
              </a:rPr>
              <a:t>                           </a:t>
            </a:r>
            <a:r>
              <a:rPr lang="en-US" sz="1300" dirty="0" err="1">
                <a:latin typeface="Lucida Console"/>
                <a:cs typeface="Lucida Console"/>
              </a:rPr>
              <a:t>cost_models</a:t>
            </a:r>
            <a:r>
              <a:rPr lang="en-US" sz="1300" dirty="0">
                <a:latin typeface="Lucida Console"/>
                <a:cs typeface="Lucida Console"/>
              </a:rPr>
              <a:t> = </a:t>
            </a:r>
            <a:r>
              <a:rPr lang="en-US" sz="1300" dirty="0" err="1">
                <a:latin typeface="Lucida Console"/>
                <a:cs typeface="Lucida Console"/>
              </a:rPr>
              <a:t>costmods</a:t>
            </a:r>
            <a:r>
              <a:rPr lang="en-US" sz="1300" dirty="0">
                <a:latin typeface="Lucida Console"/>
                <a:cs typeface="Lucida Console"/>
              </a:rPr>
              <a:t>)</a:t>
            </a:r>
          </a:p>
        </p:txBody>
      </p:sp>
    </p:spTree>
    <p:extLst>
      <p:ext uri="{BB962C8B-B14F-4D97-AF65-F5344CB8AC3E}">
        <p14:creationId xmlns:p14="http://schemas.microsoft.com/office/powerpoint/2010/main" val="349808840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BA025-566B-954A-B989-BE3FEB1E16D6}"/>
              </a:ext>
            </a:extLst>
          </p:cNvPr>
          <p:cNvSpPr>
            <a:spLocks noGrp="1"/>
          </p:cNvSpPr>
          <p:nvPr>
            <p:ph type="title"/>
          </p:nvPr>
        </p:nvSpPr>
        <p:spPr/>
        <p:txBody>
          <a:bodyPr/>
          <a:lstStyle/>
          <a:p>
            <a:r>
              <a:rPr lang="en-US" dirty="0"/>
              <a:t>Simulating health state transitions</a:t>
            </a:r>
          </a:p>
        </p:txBody>
      </p:sp>
      <p:sp>
        <p:nvSpPr>
          <p:cNvPr id="3" name="Content Placeholder 2">
            <a:extLst>
              <a:ext uri="{FF2B5EF4-FFF2-40B4-BE49-F238E27FC236}">
                <a16:creationId xmlns:a16="http://schemas.microsoft.com/office/drawing/2014/main" id="{4CC1B869-D582-F84C-9C6F-0C816607C1A4}"/>
              </a:ext>
            </a:extLst>
          </p:cNvPr>
          <p:cNvSpPr>
            <a:spLocks noGrp="1"/>
          </p:cNvSpPr>
          <p:nvPr>
            <p:ph idx="1"/>
          </p:nvPr>
        </p:nvSpPr>
        <p:spPr/>
        <p:txBody>
          <a:bodyPr>
            <a:normAutofit/>
          </a:bodyPr>
          <a:lstStyle/>
          <a:p>
            <a:r>
              <a:rPr lang="en-US" sz="1600" dirty="0"/>
              <a:t>In the individual-level CTSTM, unique trajectories through the multi-state model are simulated for each patient, treatment strategy, and PSA sample</a:t>
            </a:r>
          </a:p>
        </p:txBody>
      </p:sp>
      <p:sp>
        <p:nvSpPr>
          <p:cNvPr id="4" name="TextBox 3">
            <a:extLst>
              <a:ext uri="{FF2B5EF4-FFF2-40B4-BE49-F238E27FC236}">
                <a16:creationId xmlns:a16="http://schemas.microsoft.com/office/drawing/2014/main" id="{ABED18E1-F851-C04D-8DE9-031BD0D65FDF}"/>
              </a:ext>
            </a:extLst>
          </p:cNvPr>
          <p:cNvSpPr txBox="1"/>
          <p:nvPr/>
        </p:nvSpPr>
        <p:spPr>
          <a:xfrm>
            <a:off x="853416" y="1777796"/>
            <a:ext cx="7220609" cy="488387"/>
          </a:xfrm>
          <a:prstGeom prst="rect">
            <a:avLst/>
          </a:prstGeom>
          <a:solidFill>
            <a:schemeClr val="tx1">
              <a:lumMod val="20000"/>
              <a:lumOff val="80000"/>
            </a:schemeClr>
          </a:solidFill>
          <a:ln>
            <a:solidFill>
              <a:schemeClr val="tx1">
                <a:lumMod val="60000"/>
                <a:lumOff val="40000"/>
              </a:schemeClr>
            </a:solidFill>
          </a:ln>
        </p:spPr>
        <p:txBody>
          <a:bodyPr wrap="square" lIns="0" tIns="0" rIns="0" bIns="0" rtlCol="0" anchor="ctr">
            <a:noAutofit/>
          </a:bodyPr>
          <a:lstStyle/>
          <a:p>
            <a:r>
              <a:rPr lang="en-US" sz="1300" dirty="0">
                <a:latin typeface="Lucida Console"/>
                <a:cs typeface="Lucida Console"/>
              </a:rPr>
              <a:t> </a:t>
            </a:r>
            <a:r>
              <a:rPr lang="en-US" sz="1200" dirty="0" err="1">
                <a:latin typeface="Lucida Console"/>
                <a:cs typeface="Lucida Console"/>
              </a:rPr>
              <a:t>econmod$sim_disease</a:t>
            </a:r>
            <a:r>
              <a:rPr lang="en-US" sz="1200" dirty="0">
                <a:latin typeface="Lucida Console"/>
                <a:cs typeface="Lucida Console"/>
              </a:rPr>
              <a:t>()</a:t>
            </a:r>
          </a:p>
          <a:p>
            <a:r>
              <a:rPr lang="en-US" sz="1200" dirty="0">
                <a:latin typeface="Lucida Console"/>
                <a:cs typeface="Lucida Console"/>
              </a:rPr>
              <a:t> </a:t>
            </a:r>
            <a:r>
              <a:rPr lang="en-US" sz="1200" dirty="0" err="1">
                <a:latin typeface="Lucida Console"/>
                <a:cs typeface="Lucida Console"/>
              </a:rPr>
              <a:t>econmod$sim_stateprobs</a:t>
            </a:r>
            <a:r>
              <a:rPr lang="en-US" sz="1200" dirty="0">
                <a:latin typeface="Lucida Console"/>
                <a:cs typeface="Lucida Console"/>
              </a:rPr>
              <a:t>(t = </a:t>
            </a:r>
            <a:r>
              <a:rPr lang="en-US" sz="1200" dirty="0" err="1">
                <a:latin typeface="Lucida Console"/>
                <a:cs typeface="Lucida Console"/>
              </a:rPr>
              <a:t>seq</a:t>
            </a:r>
            <a:r>
              <a:rPr lang="en-US" sz="1200" dirty="0">
                <a:latin typeface="Lucida Console"/>
                <a:cs typeface="Lucida Console"/>
              </a:rPr>
              <a:t>(0, 20 , 1/26))</a:t>
            </a:r>
          </a:p>
        </p:txBody>
      </p:sp>
      <p:sp>
        <p:nvSpPr>
          <p:cNvPr id="5" name="TextBox 4">
            <a:extLst>
              <a:ext uri="{FF2B5EF4-FFF2-40B4-BE49-F238E27FC236}">
                <a16:creationId xmlns:a16="http://schemas.microsoft.com/office/drawing/2014/main" id="{AAF4F653-6A1E-174F-A17C-4859B1157496}"/>
              </a:ext>
            </a:extLst>
          </p:cNvPr>
          <p:cNvSpPr txBox="1"/>
          <p:nvPr/>
        </p:nvSpPr>
        <p:spPr>
          <a:xfrm>
            <a:off x="1569541" y="2648127"/>
            <a:ext cx="1874348" cy="262620"/>
          </a:xfrm>
          <a:prstGeom prst="rect">
            <a:avLst/>
          </a:prstGeom>
          <a:noFill/>
        </p:spPr>
        <p:txBody>
          <a:bodyPr wrap="square" lIns="0" tIns="0" rIns="0" bIns="0" rtlCol="0">
            <a:noAutofit/>
          </a:bodyPr>
          <a:lstStyle/>
          <a:p>
            <a:r>
              <a:rPr lang="en-US" sz="1600" dirty="0">
                <a:solidFill>
                  <a:schemeClr val="tx2"/>
                </a:solidFill>
              </a:rPr>
              <a:t>Disease progression</a:t>
            </a:r>
          </a:p>
        </p:txBody>
      </p:sp>
      <p:sp>
        <p:nvSpPr>
          <p:cNvPr id="6" name="TextBox 5">
            <a:extLst>
              <a:ext uri="{FF2B5EF4-FFF2-40B4-BE49-F238E27FC236}">
                <a16:creationId xmlns:a16="http://schemas.microsoft.com/office/drawing/2014/main" id="{40203663-F162-0548-9F9C-117A1E7F1D03}"/>
              </a:ext>
            </a:extLst>
          </p:cNvPr>
          <p:cNvSpPr txBox="1"/>
          <p:nvPr/>
        </p:nvSpPr>
        <p:spPr>
          <a:xfrm>
            <a:off x="5700111" y="2640484"/>
            <a:ext cx="1874348" cy="262620"/>
          </a:xfrm>
          <a:prstGeom prst="rect">
            <a:avLst/>
          </a:prstGeom>
          <a:noFill/>
        </p:spPr>
        <p:txBody>
          <a:bodyPr wrap="square" lIns="0" tIns="0" rIns="0" bIns="0" rtlCol="0">
            <a:noAutofit/>
          </a:bodyPr>
          <a:lstStyle/>
          <a:p>
            <a:r>
              <a:rPr lang="en-US" sz="1600" dirty="0">
                <a:solidFill>
                  <a:schemeClr val="tx2"/>
                </a:solidFill>
              </a:rPr>
              <a:t>State probabilities</a:t>
            </a:r>
          </a:p>
        </p:txBody>
      </p:sp>
      <p:pic>
        <p:nvPicPr>
          <p:cNvPr id="8" name="Picture 7">
            <a:extLst>
              <a:ext uri="{FF2B5EF4-FFF2-40B4-BE49-F238E27FC236}">
                <a16:creationId xmlns:a16="http://schemas.microsoft.com/office/drawing/2014/main" id="{07F12E47-1D24-7749-8FF9-5694428C20F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7200" y="3326275"/>
            <a:ext cx="4102559" cy="998595"/>
          </a:xfrm>
          <a:prstGeom prst="rect">
            <a:avLst/>
          </a:prstGeom>
        </p:spPr>
      </p:pic>
      <p:pic>
        <p:nvPicPr>
          <p:cNvPr id="13" name="Picture 12">
            <a:extLst>
              <a:ext uri="{FF2B5EF4-FFF2-40B4-BE49-F238E27FC236}">
                <a16:creationId xmlns:a16="http://schemas.microsoft.com/office/drawing/2014/main" id="{98C41D8E-FC37-964A-8140-62BFC37292B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211543" y="3049899"/>
            <a:ext cx="2676431" cy="2059386"/>
          </a:xfrm>
          <a:prstGeom prst="rect">
            <a:avLst/>
          </a:prstGeom>
        </p:spPr>
      </p:pic>
    </p:spTree>
    <p:extLst>
      <p:ext uri="{BB962C8B-B14F-4D97-AF65-F5344CB8AC3E}">
        <p14:creationId xmlns:p14="http://schemas.microsoft.com/office/powerpoint/2010/main" val="2736397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BA025-566B-954A-B989-BE3FEB1E16D6}"/>
              </a:ext>
            </a:extLst>
          </p:cNvPr>
          <p:cNvSpPr>
            <a:spLocks noGrp="1"/>
          </p:cNvSpPr>
          <p:nvPr>
            <p:ph type="title"/>
          </p:nvPr>
        </p:nvSpPr>
        <p:spPr/>
        <p:txBody>
          <a:bodyPr/>
          <a:lstStyle/>
          <a:p>
            <a:r>
              <a:rPr lang="en-US" dirty="0"/>
              <a:t>Simulating QALYs and costs</a:t>
            </a:r>
          </a:p>
        </p:txBody>
      </p:sp>
      <p:sp>
        <p:nvSpPr>
          <p:cNvPr id="3" name="Content Placeholder 2">
            <a:extLst>
              <a:ext uri="{FF2B5EF4-FFF2-40B4-BE49-F238E27FC236}">
                <a16:creationId xmlns:a16="http://schemas.microsoft.com/office/drawing/2014/main" id="{4CC1B869-D582-F84C-9C6F-0C816607C1A4}"/>
              </a:ext>
            </a:extLst>
          </p:cNvPr>
          <p:cNvSpPr>
            <a:spLocks noGrp="1"/>
          </p:cNvSpPr>
          <p:nvPr>
            <p:ph idx="1"/>
          </p:nvPr>
        </p:nvSpPr>
        <p:spPr/>
        <p:txBody>
          <a:bodyPr>
            <a:normAutofit/>
          </a:bodyPr>
          <a:lstStyle/>
          <a:p>
            <a:r>
              <a:rPr lang="en-US" sz="1600" dirty="0"/>
              <a:t>By default, mean QALYs and costs are simulated by treatment strategy, patient, health state, and PSA sample</a:t>
            </a:r>
          </a:p>
        </p:txBody>
      </p:sp>
      <p:sp>
        <p:nvSpPr>
          <p:cNvPr id="27" name="TextBox 26">
            <a:extLst>
              <a:ext uri="{FF2B5EF4-FFF2-40B4-BE49-F238E27FC236}">
                <a16:creationId xmlns:a16="http://schemas.microsoft.com/office/drawing/2014/main" id="{4EA73733-DD4C-DB44-8896-D654CE0DCF96}"/>
              </a:ext>
            </a:extLst>
          </p:cNvPr>
          <p:cNvSpPr txBox="1"/>
          <p:nvPr/>
        </p:nvSpPr>
        <p:spPr>
          <a:xfrm>
            <a:off x="853416" y="1824685"/>
            <a:ext cx="7220609" cy="488387"/>
          </a:xfrm>
          <a:prstGeom prst="rect">
            <a:avLst/>
          </a:prstGeom>
          <a:solidFill>
            <a:schemeClr val="tx1">
              <a:lumMod val="20000"/>
              <a:lumOff val="80000"/>
            </a:schemeClr>
          </a:solidFill>
          <a:ln>
            <a:solidFill>
              <a:schemeClr val="tx1">
                <a:lumMod val="60000"/>
                <a:lumOff val="40000"/>
              </a:schemeClr>
            </a:solidFill>
          </a:ln>
        </p:spPr>
        <p:txBody>
          <a:bodyPr wrap="square" lIns="0" tIns="0" rIns="0" bIns="0" rtlCol="0" anchor="ctr">
            <a:noAutofit/>
          </a:bodyPr>
          <a:lstStyle/>
          <a:p>
            <a:r>
              <a:rPr lang="en-US" sz="1300" dirty="0">
                <a:latin typeface="Lucida Console"/>
                <a:cs typeface="Lucida Console"/>
              </a:rPr>
              <a:t> </a:t>
            </a:r>
            <a:r>
              <a:rPr lang="en-US" sz="1200" dirty="0" err="1">
                <a:latin typeface="Lucida Console"/>
                <a:cs typeface="Lucida Console"/>
              </a:rPr>
              <a:t>econmod$sim_qalys</a:t>
            </a:r>
            <a:r>
              <a:rPr lang="en-US" sz="1200" dirty="0">
                <a:latin typeface="Lucida Console"/>
                <a:cs typeface="Lucida Console"/>
              </a:rPr>
              <a:t>(</a:t>
            </a:r>
            <a:r>
              <a:rPr lang="en-US" sz="1200" dirty="0" err="1">
                <a:latin typeface="Lucida Console"/>
                <a:cs typeface="Lucida Console"/>
              </a:rPr>
              <a:t>dr</a:t>
            </a:r>
            <a:r>
              <a:rPr lang="en-US" sz="1200" dirty="0">
                <a:latin typeface="Lucida Console"/>
                <a:cs typeface="Lucida Console"/>
              </a:rPr>
              <a:t> = c(0, .03))</a:t>
            </a:r>
          </a:p>
          <a:p>
            <a:r>
              <a:rPr lang="en-US" sz="1200" dirty="0">
                <a:latin typeface="Lucida Console"/>
                <a:cs typeface="Lucida Console"/>
              </a:rPr>
              <a:t> </a:t>
            </a:r>
            <a:r>
              <a:rPr lang="en-US" sz="1200" dirty="0" err="1">
                <a:latin typeface="Lucida Console"/>
                <a:cs typeface="Lucida Console"/>
              </a:rPr>
              <a:t>econmod$sim_costs</a:t>
            </a:r>
            <a:r>
              <a:rPr lang="en-US" sz="1200" dirty="0">
                <a:latin typeface="Lucida Console"/>
                <a:cs typeface="Lucida Console"/>
              </a:rPr>
              <a:t>(</a:t>
            </a:r>
            <a:r>
              <a:rPr lang="en-US" sz="1200" dirty="0" err="1">
                <a:latin typeface="Lucida Console"/>
                <a:cs typeface="Lucida Console"/>
              </a:rPr>
              <a:t>dr</a:t>
            </a:r>
            <a:r>
              <a:rPr lang="en-US" sz="1200" dirty="0">
                <a:latin typeface="Lucida Console"/>
                <a:cs typeface="Lucida Console"/>
              </a:rPr>
              <a:t> = .03)</a:t>
            </a:r>
          </a:p>
        </p:txBody>
      </p:sp>
      <p:grpSp>
        <p:nvGrpSpPr>
          <p:cNvPr id="30" name="Group 29">
            <a:extLst>
              <a:ext uri="{FF2B5EF4-FFF2-40B4-BE49-F238E27FC236}">
                <a16:creationId xmlns:a16="http://schemas.microsoft.com/office/drawing/2014/main" id="{D35A1DCF-0508-794A-AA55-29872ACBEFC9}"/>
              </a:ext>
            </a:extLst>
          </p:cNvPr>
          <p:cNvGrpSpPr/>
          <p:nvPr/>
        </p:nvGrpSpPr>
        <p:grpSpPr>
          <a:xfrm>
            <a:off x="402021" y="2704834"/>
            <a:ext cx="8481848" cy="1561835"/>
            <a:chOff x="457200" y="2704834"/>
            <a:chExt cx="8481848" cy="1561835"/>
          </a:xfrm>
        </p:grpSpPr>
        <p:pic>
          <p:nvPicPr>
            <p:cNvPr id="23" name="Picture 22">
              <a:extLst>
                <a:ext uri="{FF2B5EF4-FFF2-40B4-BE49-F238E27FC236}">
                  <a16:creationId xmlns:a16="http://schemas.microsoft.com/office/drawing/2014/main" id="{A456687D-3EE6-B042-982D-7AD96564DC9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978691" y="3074621"/>
              <a:ext cx="3960357" cy="1192048"/>
            </a:xfrm>
            <a:prstGeom prst="rect">
              <a:avLst/>
            </a:prstGeom>
          </p:spPr>
        </p:pic>
        <p:pic>
          <p:nvPicPr>
            <p:cNvPr id="25" name="Picture 24">
              <a:extLst>
                <a:ext uri="{FF2B5EF4-FFF2-40B4-BE49-F238E27FC236}">
                  <a16:creationId xmlns:a16="http://schemas.microsoft.com/office/drawing/2014/main" id="{57AF6265-F3F1-954F-A776-72C18019617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57200" y="3066685"/>
              <a:ext cx="3923826" cy="1192048"/>
            </a:xfrm>
            <a:prstGeom prst="rect">
              <a:avLst/>
            </a:prstGeom>
          </p:spPr>
        </p:pic>
        <p:sp>
          <p:nvSpPr>
            <p:cNvPr id="28" name="TextBox 27">
              <a:extLst>
                <a:ext uri="{FF2B5EF4-FFF2-40B4-BE49-F238E27FC236}">
                  <a16:creationId xmlns:a16="http://schemas.microsoft.com/office/drawing/2014/main" id="{BCCB77E2-99F6-184C-9B40-E1669BFF7AC6}"/>
                </a:ext>
              </a:extLst>
            </p:cNvPr>
            <p:cNvSpPr txBox="1"/>
            <p:nvPr/>
          </p:nvSpPr>
          <p:spPr>
            <a:xfrm>
              <a:off x="2419113" y="2704834"/>
              <a:ext cx="732225" cy="262620"/>
            </a:xfrm>
            <a:prstGeom prst="rect">
              <a:avLst/>
            </a:prstGeom>
            <a:noFill/>
          </p:spPr>
          <p:txBody>
            <a:bodyPr wrap="square" lIns="0" tIns="0" rIns="0" bIns="0" rtlCol="0">
              <a:noAutofit/>
            </a:bodyPr>
            <a:lstStyle/>
            <a:p>
              <a:r>
                <a:rPr lang="en-US" sz="1600" dirty="0">
                  <a:solidFill>
                    <a:schemeClr val="tx2"/>
                  </a:solidFill>
                </a:rPr>
                <a:t>QALYs</a:t>
              </a:r>
            </a:p>
          </p:txBody>
        </p:sp>
        <p:sp>
          <p:nvSpPr>
            <p:cNvPr id="29" name="TextBox 28">
              <a:extLst>
                <a:ext uri="{FF2B5EF4-FFF2-40B4-BE49-F238E27FC236}">
                  <a16:creationId xmlns:a16="http://schemas.microsoft.com/office/drawing/2014/main" id="{BFDFA629-4CE9-EF47-8F62-C00B96C11450}"/>
                </a:ext>
              </a:extLst>
            </p:cNvPr>
            <p:cNvSpPr txBox="1"/>
            <p:nvPr/>
          </p:nvSpPr>
          <p:spPr>
            <a:xfrm>
              <a:off x="6678430" y="2761733"/>
              <a:ext cx="732225" cy="262620"/>
            </a:xfrm>
            <a:prstGeom prst="rect">
              <a:avLst/>
            </a:prstGeom>
            <a:noFill/>
          </p:spPr>
          <p:txBody>
            <a:bodyPr wrap="square" lIns="0" tIns="0" rIns="0" bIns="0" rtlCol="0">
              <a:noAutofit/>
            </a:bodyPr>
            <a:lstStyle/>
            <a:p>
              <a:r>
                <a:rPr lang="en-US" sz="1600" dirty="0">
                  <a:solidFill>
                    <a:schemeClr val="tx2"/>
                  </a:solidFill>
                </a:rPr>
                <a:t>Costs</a:t>
              </a:r>
            </a:p>
          </p:txBody>
        </p:sp>
      </p:grpSp>
    </p:spTree>
    <p:extLst>
      <p:ext uri="{BB962C8B-B14F-4D97-AF65-F5344CB8AC3E}">
        <p14:creationId xmlns:p14="http://schemas.microsoft.com/office/powerpoint/2010/main" val="37824380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A9D0A-4F66-9C46-B746-4624F61819FB}"/>
              </a:ext>
            </a:extLst>
          </p:cNvPr>
          <p:cNvSpPr>
            <a:spLocks noGrp="1"/>
          </p:cNvSpPr>
          <p:nvPr>
            <p:ph type="title"/>
          </p:nvPr>
        </p:nvSpPr>
        <p:spPr/>
        <p:txBody>
          <a:bodyPr/>
          <a:lstStyle/>
          <a:p>
            <a:r>
              <a:rPr lang="en-US"/>
              <a:t>Plugging in </a:t>
            </a:r>
            <a:r>
              <a:rPr lang="en-US" dirty="0"/>
              <a:t>model input parameter estimates</a:t>
            </a:r>
          </a:p>
        </p:txBody>
      </p:sp>
      <p:pic>
        <p:nvPicPr>
          <p:cNvPr id="3" name="Picture 2">
            <a:extLst>
              <a:ext uri="{FF2B5EF4-FFF2-40B4-BE49-F238E27FC236}">
                <a16:creationId xmlns:a16="http://schemas.microsoft.com/office/drawing/2014/main" id="{CA168844-62DD-8149-BF9B-2471A3809043}"/>
              </a:ext>
            </a:extLst>
          </p:cNvPr>
          <p:cNvPicPr>
            <a:picLocks noChangeAspect="1"/>
          </p:cNvPicPr>
          <p:nvPr/>
        </p:nvPicPr>
        <p:blipFill>
          <a:blip r:embed="rId3">
            <a:extLst>
              <a:ext uri="{BEBA8EAE-BF5A-486C-A8C5-ECC9F3942E4B}">
                <a14:imgProps xmlns:a14="http://schemas.microsoft.com/office/drawing/2010/main">
                  <a14:imgLayer>
                    <a14:imgEffect>
                      <a14:saturation sat="0"/>
                    </a14:imgEffect>
                  </a14:imgLayer>
                </a14:imgProps>
              </a:ext>
            </a:extLst>
          </a:blip>
          <a:stretch>
            <a:fillRect/>
          </a:stretch>
        </p:blipFill>
        <p:spPr>
          <a:xfrm>
            <a:off x="2863591" y="764177"/>
            <a:ext cx="3731461" cy="4264527"/>
          </a:xfrm>
          <a:prstGeom prst="rect">
            <a:avLst/>
          </a:prstGeom>
        </p:spPr>
      </p:pic>
    </p:spTree>
    <p:extLst>
      <p:ext uri="{BB962C8B-B14F-4D97-AF65-F5344CB8AC3E}">
        <p14:creationId xmlns:p14="http://schemas.microsoft.com/office/powerpoint/2010/main" val="252964491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BA025-566B-954A-B989-BE3FEB1E16D6}"/>
              </a:ext>
            </a:extLst>
          </p:cNvPr>
          <p:cNvSpPr>
            <a:spLocks noGrp="1"/>
          </p:cNvSpPr>
          <p:nvPr>
            <p:ph type="title"/>
          </p:nvPr>
        </p:nvSpPr>
        <p:spPr/>
        <p:txBody>
          <a:bodyPr/>
          <a:lstStyle/>
          <a:p>
            <a:r>
              <a:rPr lang="en-US" dirty="0"/>
              <a:t>Cost-effectiveness analysis</a:t>
            </a:r>
          </a:p>
        </p:txBody>
      </p:sp>
      <p:sp>
        <p:nvSpPr>
          <p:cNvPr id="3" name="Content Placeholder 2">
            <a:extLst>
              <a:ext uri="{FF2B5EF4-FFF2-40B4-BE49-F238E27FC236}">
                <a16:creationId xmlns:a16="http://schemas.microsoft.com/office/drawing/2014/main" id="{4CC1B869-D582-F84C-9C6F-0C816607C1A4}"/>
              </a:ext>
            </a:extLst>
          </p:cNvPr>
          <p:cNvSpPr>
            <a:spLocks noGrp="1"/>
          </p:cNvSpPr>
          <p:nvPr>
            <p:ph idx="1"/>
          </p:nvPr>
        </p:nvSpPr>
        <p:spPr>
          <a:xfrm>
            <a:off x="457200" y="1060667"/>
            <a:ext cx="7616825" cy="468791"/>
          </a:xfrm>
        </p:spPr>
        <p:txBody>
          <a:bodyPr>
            <a:normAutofit lnSpcReduction="10000"/>
          </a:bodyPr>
          <a:lstStyle/>
          <a:p>
            <a:r>
              <a:rPr lang="en-US" sz="1600" dirty="0"/>
              <a:t>Summaries of costs and QALYs (i.e., estimates by treatment strategy and PSA sample) are used to perform a (potentially “individualized”) CEA</a:t>
            </a:r>
          </a:p>
        </p:txBody>
      </p:sp>
      <p:sp>
        <p:nvSpPr>
          <p:cNvPr id="9" name="Content Placeholder 2">
            <a:extLst>
              <a:ext uri="{FF2B5EF4-FFF2-40B4-BE49-F238E27FC236}">
                <a16:creationId xmlns:a16="http://schemas.microsoft.com/office/drawing/2014/main" id="{E78FDE3F-B870-184B-AA32-907C9896A78F}"/>
              </a:ext>
            </a:extLst>
          </p:cNvPr>
          <p:cNvSpPr txBox="1">
            <a:spLocks/>
          </p:cNvSpPr>
          <p:nvPr/>
        </p:nvSpPr>
        <p:spPr>
          <a:xfrm>
            <a:off x="457200" y="2203667"/>
            <a:ext cx="7616825" cy="468790"/>
          </a:xfrm>
          <a:prstGeom prst="rect">
            <a:avLst/>
          </a:prstGeom>
        </p:spPr>
        <p:txBody>
          <a:bodyPr vert="horz" lIns="0" tIns="0" rIns="0" bIns="0" rtlCol="0">
            <a:normAutofit/>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sz="1600" dirty="0"/>
          </a:p>
        </p:txBody>
      </p:sp>
      <p:sp>
        <p:nvSpPr>
          <p:cNvPr id="10" name="TextBox 9">
            <a:extLst>
              <a:ext uri="{FF2B5EF4-FFF2-40B4-BE49-F238E27FC236}">
                <a16:creationId xmlns:a16="http://schemas.microsoft.com/office/drawing/2014/main" id="{25386CAB-E0B4-1342-96AF-A8A1B9416E77}"/>
              </a:ext>
            </a:extLst>
          </p:cNvPr>
          <p:cNvSpPr txBox="1"/>
          <p:nvPr/>
        </p:nvSpPr>
        <p:spPr>
          <a:xfrm>
            <a:off x="785099" y="1695145"/>
            <a:ext cx="7436618" cy="638503"/>
          </a:xfrm>
          <a:prstGeom prst="rect">
            <a:avLst/>
          </a:prstGeom>
          <a:solidFill>
            <a:schemeClr val="tx1">
              <a:lumMod val="20000"/>
              <a:lumOff val="80000"/>
            </a:schemeClr>
          </a:solidFill>
          <a:ln>
            <a:solidFill>
              <a:schemeClr val="tx1">
                <a:lumMod val="60000"/>
                <a:lumOff val="40000"/>
              </a:schemeClr>
            </a:solidFill>
          </a:ln>
        </p:spPr>
        <p:txBody>
          <a:bodyPr wrap="square" lIns="0" tIns="0" rIns="0" bIns="0" rtlCol="0" anchor="ctr">
            <a:noAutofit/>
          </a:bodyPr>
          <a:lstStyle/>
          <a:p>
            <a:r>
              <a:rPr lang="en-US" sz="1300" dirty="0">
                <a:latin typeface="Lucida Console"/>
                <a:cs typeface="Lucida Console"/>
              </a:rPr>
              <a:t> </a:t>
            </a:r>
          </a:p>
          <a:p>
            <a:r>
              <a:rPr lang="en-US" sz="1300" dirty="0">
                <a:latin typeface="Lucida Console"/>
                <a:cs typeface="Lucida Console"/>
              </a:rPr>
              <a:t> </a:t>
            </a:r>
            <a:r>
              <a:rPr lang="en-US" sz="1300" dirty="0" err="1">
                <a:latin typeface="Lucida Console"/>
                <a:cs typeface="Lucida Console"/>
              </a:rPr>
              <a:t>ce_sim</a:t>
            </a:r>
            <a:r>
              <a:rPr lang="en-US" sz="1300" dirty="0">
                <a:latin typeface="Lucida Console"/>
                <a:cs typeface="Lucida Console"/>
              </a:rPr>
              <a:t> &lt;- </a:t>
            </a:r>
            <a:r>
              <a:rPr lang="en-US" sz="1200" dirty="0" err="1">
                <a:latin typeface="Lucida Console"/>
                <a:cs typeface="Lucida Console"/>
              </a:rPr>
              <a:t>econmod$summarize</a:t>
            </a:r>
            <a:r>
              <a:rPr lang="en-US" sz="1200" dirty="0">
                <a:latin typeface="Lucida Console"/>
                <a:cs typeface="Lucida Console"/>
              </a:rPr>
              <a:t>()</a:t>
            </a:r>
          </a:p>
          <a:p>
            <a:r>
              <a:rPr lang="en-US" sz="1200" dirty="0">
                <a:latin typeface="Lucida Console" panose="020B0609040504020204" pitchFamily="49" charset="0"/>
              </a:rPr>
              <a:t> </a:t>
            </a:r>
            <a:r>
              <a:rPr lang="en-US" sz="1200" dirty="0" err="1">
                <a:latin typeface="Lucida Console" panose="020B0609040504020204" pitchFamily="49" charset="0"/>
              </a:rPr>
              <a:t>icea_out</a:t>
            </a:r>
            <a:r>
              <a:rPr lang="en-US" sz="1200" dirty="0">
                <a:latin typeface="Lucida Console" panose="020B0609040504020204" pitchFamily="49" charset="0"/>
              </a:rPr>
              <a:t> &lt;- </a:t>
            </a:r>
            <a:r>
              <a:rPr lang="en-US" sz="1200" dirty="0" err="1">
                <a:latin typeface="Lucida Console" panose="020B0609040504020204" pitchFamily="49" charset="0"/>
              </a:rPr>
              <a:t>icea</a:t>
            </a:r>
            <a:r>
              <a:rPr lang="en-US" sz="1200" dirty="0">
                <a:latin typeface="Lucida Console" panose="020B0609040504020204" pitchFamily="49" charset="0"/>
              </a:rPr>
              <a:t>(</a:t>
            </a:r>
            <a:r>
              <a:rPr lang="en-US" sz="1200" dirty="0" err="1">
                <a:latin typeface="Lucida Console" panose="020B0609040504020204" pitchFamily="49" charset="0"/>
              </a:rPr>
              <a:t>ce_sim</a:t>
            </a:r>
            <a:r>
              <a:rPr lang="en-US" sz="1200" dirty="0">
                <a:latin typeface="Lucida Console" panose="020B0609040504020204" pitchFamily="49" charset="0"/>
              </a:rPr>
              <a:t>, </a:t>
            </a:r>
            <a:r>
              <a:rPr lang="en-US" sz="1200" dirty="0" err="1">
                <a:latin typeface="Lucida Console" panose="020B0609040504020204" pitchFamily="49" charset="0"/>
              </a:rPr>
              <a:t>dr_qalys</a:t>
            </a:r>
            <a:r>
              <a:rPr lang="en-US" sz="1200" dirty="0">
                <a:latin typeface="Lucida Console" panose="020B0609040504020204" pitchFamily="49" charset="0"/>
              </a:rPr>
              <a:t> = .03, </a:t>
            </a:r>
            <a:r>
              <a:rPr lang="en-US" sz="1200" dirty="0" err="1">
                <a:latin typeface="Lucida Console" panose="020B0609040504020204" pitchFamily="49" charset="0"/>
              </a:rPr>
              <a:t>dr_costs</a:t>
            </a:r>
            <a:r>
              <a:rPr lang="en-US" sz="1200" dirty="0">
                <a:latin typeface="Lucida Console" panose="020B0609040504020204" pitchFamily="49" charset="0"/>
              </a:rPr>
              <a:t> = .03) </a:t>
            </a:r>
          </a:p>
          <a:p>
            <a:r>
              <a:rPr lang="en-US" sz="1200" dirty="0">
                <a:latin typeface="Lucida Console" panose="020B0609040504020204" pitchFamily="49" charset="0"/>
              </a:rPr>
              <a:t> </a:t>
            </a:r>
            <a:r>
              <a:rPr lang="en-US" sz="1200" dirty="0" err="1">
                <a:latin typeface="Lucida Console" panose="020B0609040504020204" pitchFamily="49" charset="0"/>
              </a:rPr>
              <a:t>icea_pw_out</a:t>
            </a:r>
            <a:r>
              <a:rPr lang="en-US" sz="1200" dirty="0">
                <a:latin typeface="Lucida Console" panose="020B0609040504020204" pitchFamily="49" charset="0"/>
              </a:rPr>
              <a:t> &lt;- </a:t>
            </a:r>
            <a:r>
              <a:rPr lang="en-US" sz="1200" dirty="0" err="1">
                <a:latin typeface="Lucida Console" panose="020B0609040504020204" pitchFamily="49" charset="0"/>
              </a:rPr>
              <a:t>icea_pw</a:t>
            </a:r>
            <a:r>
              <a:rPr lang="en-US" sz="1200" dirty="0">
                <a:latin typeface="Lucida Console" panose="020B0609040504020204" pitchFamily="49" charset="0"/>
              </a:rPr>
              <a:t>(</a:t>
            </a:r>
            <a:r>
              <a:rPr lang="en-US" sz="1200" dirty="0" err="1">
                <a:latin typeface="Lucida Console" panose="020B0609040504020204" pitchFamily="49" charset="0"/>
              </a:rPr>
              <a:t>ce_sim</a:t>
            </a:r>
            <a:r>
              <a:rPr lang="en-US" sz="1200" dirty="0">
                <a:latin typeface="Lucida Console" panose="020B0609040504020204" pitchFamily="49" charset="0"/>
              </a:rPr>
              <a:t>, comparator = 1, </a:t>
            </a:r>
            <a:r>
              <a:rPr lang="en-US" sz="1200" dirty="0" err="1">
                <a:latin typeface="Lucida Console" panose="020B0609040504020204" pitchFamily="49" charset="0"/>
              </a:rPr>
              <a:t>dr_qalys</a:t>
            </a:r>
            <a:r>
              <a:rPr lang="en-US" sz="1200" dirty="0">
                <a:latin typeface="Lucida Console" panose="020B0609040504020204" pitchFamily="49" charset="0"/>
              </a:rPr>
              <a:t> = .03, </a:t>
            </a:r>
            <a:r>
              <a:rPr lang="en-US" sz="1200" dirty="0" err="1">
                <a:latin typeface="Lucida Console" panose="020B0609040504020204" pitchFamily="49" charset="0"/>
              </a:rPr>
              <a:t>dr_costs</a:t>
            </a:r>
            <a:r>
              <a:rPr lang="en-US" sz="1200" dirty="0">
                <a:latin typeface="Lucida Console" panose="020B0609040504020204" pitchFamily="49" charset="0"/>
              </a:rPr>
              <a:t> = .03)</a:t>
            </a:r>
            <a:endParaRPr lang="en-US" sz="1200" dirty="0">
              <a:latin typeface="Lucida Console" panose="020B0609040504020204" pitchFamily="49" charset="0"/>
              <a:cs typeface="Lucida Console"/>
            </a:endParaRPr>
          </a:p>
          <a:p>
            <a:endParaRPr lang="en-US" sz="1200" dirty="0">
              <a:latin typeface="Lucida Console"/>
              <a:cs typeface="Lucida Console"/>
            </a:endParaRPr>
          </a:p>
        </p:txBody>
      </p:sp>
      <p:pic>
        <p:nvPicPr>
          <p:cNvPr id="7" name="Picture 6">
            <a:extLst>
              <a:ext uri="{FF2B5EF4-FFF2-40B4-BE49-F238E27FC236}">
                <a16:creationId xmlns:a16="http://schemas.microsoft.com/office/drawing/2014/main" id="{D8182E4D-F81C-B64F-BDE9-08493245F29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232670" y="2672457"/>
            <a:ext cx="4989047" cy="2332796"/>
          </a:xfrm>
          <a:prstGeom prst="rect">
            <a:avLst/>
          </a:prstGeom>
        </p:spPr>
      </p:pic>
      <p:sp>
        <p:nvSpPr>
          <p:cNvPr id="11" name="Content Placeholder 2">
            <a:extLst>
              <a:ext uri="{FF2B5EF4-FFF2-40B4-BE49-F238E27FC236}">
                <a16:creationId xmlns:a16="http://schemas.microsoft.com/office/drawing/2014/main" id="{92E27A7E-FCE7-C945-9CEF-4287FD48B1C9}"/>
              </a:ext>
            </a:extLst>
          </p:cNvPr>
          <p:cNvSpPr txBox="1">
            <a:spLocks/>
          </p:cNvSpPr>
          <p:nvPr/>
        </p:nvSpPr>
        <p:spPr>
          <a:xfrm>
            <a:off x="785099" y="3346666"/>
            <a:ext cx="2280471" cy="468791"/>
          </a:xfrm>
          <a:prstGeom prst="rect">
            <a:avLst/>
          </a:prstGeom>
        </p:spPr>
        <p:txBody>
          <a:bodyPr vert="horz" lIns="0" tIns="0" rIns="0" bIns="0" rtlCol="0">
            <a:normAutofit lnSpcReduction="10000"/>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600" b="1" dirty="0"/>
              <a:t>Cost-effectiveness acceptability frontier</a:t>
            </a:r>
          </a:p>
        </p:txBody>
      </p:sp>
    </p:spTree>
    <p:extLst>
      <p:ext uri="{BB962C8B-B14F-4D97-AF65-F5344CB8AC3E}">
        <p14:creationId xmlns:p14="http://schemas.microsoft.com/office/powerpoint/2010/main" val="8649777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ACB08A-9D08-044D-B7FD-27DE58944152}"/>
              </a:ext>
            </a:extLst>
          </p:cNvPr>
          <p:cNvSpPr>
            <a:spLocks noGrp="1"/>
          </p:cNvSpPr>
          <p:nvPr>
            <p:ph type="title"/>
          </p:nvPr>
        </p:nvSpPr>
        <p:spPr/>
        <p:txBody>
          <a:bodyPr/>
          <a:lstStyle/>
          <a:p>
            <a:r>
              <a:rPr lang="en-US" dirty="0"/>
              <a:t>Transparency &amp; reproducibility</a:t>
            </a:r>
          </a:p>
        </p:txBody>
      </p:sp>
      <p:pic>
        <p:nvPicPr>
          <p:cNvPr id="3" name="Picture 2">
            <a:extLst>
              <a:ext uri="{FF2B5EF4-FFF2-40B4-BE49-F238E27FC236}">
                <a16:creationId xmlns:a16="http://schemas.microsoft.com/office/drawing/2014/main" id="{ADC93CE0-5EAA-4248-B584-EEC5D4BF2B04}"/>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167539" y="1143000"/>
            <a:ext cx="3035569" cy="3776722"/>
          </a:xfrm>
          <a:prstGeom prst="rect">
            <a:avLst/>
          </a:prstGeom>
        </p:spPr>
      </p:pic>
    </p:spTree>
    <p:extLst>
      <p:ext uri="{BB962C8B-B14F-4D97-AF65-F5344CB8AC3E}">
        <p14:creationId xmlns:p14="http://schemas.microsoft.com/office/powerpoint/2010/main" val="1474799688"/>
      </p:ext>
    </p:extLst>
  </p:cSld>
  <p:clrMapOvr>
    <a:masterClrMapping/>
  </p:clrMapOvr>
</p:sld>
</file>

<file path=ppt/theme/theme1.xml><?xml version="1.0" encoding="utf-8"?>
<a:theme xmlns:a="http://schemas.openxmlformats.org/drawingml/2006/main" name="PFV_PPT_template_16x9_V2">
  <a:themeElements>
    <a:clrScheme name="Custom 32">
      <a:dk1>
        <a:srgbClr val="535353"/>
      </a:dk1>
      <a:lt1>
        <a:sysClr val="window" lastClr="FFFFFF"/>
      </a:lt1>
      <a:dk2>
        <a:srgbClr val="1C5D9C"/>
      </a:dk2>
      <a:lt2>
        <a:srgbClr val="EEECE1"/>
      </a:lt2>
      <a:accent1>
        <a:srgbClr val="192F56"/>
      </a:accent1>
      <a:accent2>
        <a:srgbClr val="AB4020"/>
      </a:accent2>
      <a:accent3>
        <a:srgbClr val="BD961F"/>
      </a:accent3>
      <a:accent4>
        <a:srgbClr val="611B19"/>
      </a:accent4>
      <a:accent5>
        <a:srgbClr val="361655"/>
      </a:accent5>
      <a:accent6>
        <a:srgbClr val="596617"/>
      </a:accent6>
      <a:hlink>
        <a:srgbClr val="16426C"/>
      </a:hlink>
      <a:folHlink>
        <a:srgbClr val="791344"/>
      </a:folHlink>
    </a:clrScheme>
    <a:fontScheme name="Helvetica/Helvetica">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2700" cap="flat" cmpd="sng" algn="ctr">
          <a:solidFill>
            <a:schemeClr val="tx1"/>
          </a:solidFill>
          <a:prstDash val="solid"/>
          <a:round/>
          <a:headEnd type="none" w="med" len="med"/>
          <a:tailEnd type="none" w="med" len="med"/>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lIns="0" tIns="0" rIns="0" bIns="0" rtlCol="0">
        <a:noAutofit/>
      </a:bodyPr>
      <a:lstStyle>
        <a:defPPr>
          <a:defRPr sz="1600" dirty="0" err="1" smtClean="0">
            <a:solidFill>
              <a:schemeClr val="tx1"/>
            </a:solidFill>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PFV_PPT_template_16x9_V2.potx</Template>
  <TotalTime>8177</TotalTime>
  <Words>5740</Words>
  <Application>Microsoft Macintosh PowerPoint</Application>
  <PresentationFormat>On-screen Show (16:9)</PresentationFormat>
  <Paragraphs>984</Paragraphs>
  <Slides>80</Slides>
  <Notes>9</Notes>
  <HiddenSlides>1</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80</vt:i4>
      </vt:variant>
    </vt:vector>
  </HeadingPairs>
  <TitlesOfParts>
    <vt:vector size="86" baseType="lpstr">
      <vt:lpstr>Arial</vt:lpstr>
      <vt:lpstr>Helvetica</vt:lpstr>
      <vt:lpstr>Lucida Console</vt:lpstr>
      <vt:lpstr>Menlo</vt:lpstr>
      <vt:lpstr>Wingdings</vt:lpstr>
      <vt:lpstr>PFV_PPT_template_16x9_V2</vt:lpstr>
      <vt:lpstr>APPLIED COST-EFFECTIVENESS MODELING WITH R</vt:lpstr>
      <vt:lpstr>Learning objectives</vt:lpstr>
      <vt:lpstr>Agenda</vt:lpstr>
      <vt:lpstr>Structure</vt:lpstr>
      <vt:lpstr>PowerPoint Presentation</vt:lpstr>
      <vt:lpstr>Criteria that economic models should strive to meet</vt:lpstr>
      <vt:lpstr>Structural uncertainty</vt:lpstr>
      <vt:lpstr>Plugging in model input parameter estimates</vt:lpstr>
      <vt:lpstr>Transparency &amp; reproducibility</vt:lpstr>
      <vt:lpstr>What do we mean with model transparency? </vt:lpstr>
      <vt:lpstr>Modeling in Excel</vt:lpstr>
      <vt:lpstr>Modeling in Excel</vt:lpstr>
      <vt:lpstr>PowerPoint Presentation</vt:lpstr>
      <vt:lpstr>PowerPoint Presentation</vt:lpstr>
      <vt:lpstr>PowerPoint Presentation</vt:lpstr>
      <vt:lpstr>Where is Waldo</vt:lpstr>
      <vt:lpstr>Criticisms</vt:lpstr>
      <vt:lpstr>Time to change?</vt:lpstr>
      <vt:lpstr>Alternative</vt:lpstr>
      <vt:lpstr>What is R</vt:lpstr>
      <vt:lpstr>Programing in R</vt:lpstr>
      <vt:lpstr>PowerPoint Presentation</vt:lpstr>
      <vt:lpstr>PowerPoint Presentation</vt:lpstr>
      <vt:lpstr>PowerPoint Presentation</vt:lpstr>
      <vt:lpstr>PowerPoint Presentation</vt:lpstr>
      <vt:lpstr>HIV model (Chancellor et al. 1997)</vt:lpstr>
      <vt:lpstr>HIV model (Chancellor et al. 1997)</vt:lpstr>
      <vt:lpstr>Model output with Excel</vt:lpstr>
      <vt:lpstr>Model calculations with Excel</vt:lpstr>
      <vt:lpstr>Define transition matrix with monotherapy</vt:lpstr>
      <vt:lpstr>Relative risk and transition matrix with combination therapy</vt:lpstr>
      <vt:lpstr>Other model parameters</vt:lpstr>
      <vt:lpstr>Basic calculations – health state occupancy with monotherapy</vt:lpstr>
      <vt:lpstr>Basic calculations – expected LY and costs with monotherapy </vt:lpstr>
      <vt:lpstr>Model output – trace monotherapy</vt:lpstr>
      <vt:lpstr>Model output – trace monotherapy</vt:lpstr>
      <vt:lpstr>Model output – trace monotherapy</vt:lpstr>
      <vt:lpstr>Model output – trace monotherapy</vt:lpstr>
      <vt:lpstr>Model output – trace combination therapy</vt:lpstr>
      <vt:lpstr>Model output – trace combination therapy</vt:lpstr>
      <vt:lpstr>Model output – expected outcomes and ICER</vt:lpstr>
      <vt:lpstr>Online documentation</vt:lpstr>
      <vt:lpstr>Exercise 1: Simple Markov Cohort Model</vt:lpstr>
      <vt:lpstr>PowerPoint Presentation</vt:lpstr>
      <vt:lpstr>Probabilistic sensitivity analysis</vt:lpstr>
      <vt:lpstr>Probabilistic sensitivity analysis</vt:lpstr>
      <vt:lpstr>Exercise 2: Incorporating Probabilistic Sensitivity Analysis</vt:lpstr>
      <vt:lpstr>PowerPoint Presentation</vt:lpstr>
      <vt:lpstr>hesim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So why R for CE modeling?</vt:lpstr>
      <vt:lpstr>PowerPoint Presentation</vt:lpstr>
      <vt:lpstr>SLIDES THAT MAY BE USEFUL</vt:lpstr>
      <vt:lpstr>PowerPoint Presentation</vt:lpstr>
      <vt:lpstr>Economic modeling</vt:lpstr>
      <vt:lpstr> Example CTSTM in oncology (the IVI-NSCLC model) </vt:lpstr>
      <vt:lpstr>Expanding the standard 3-state oncology model to 4-states</vt:lpstr>
      <vt:lpstr>Parameterization using multi-state network meta-analysis conducted separately by line (1L, 2L)</vt:lpstr>
      <vt:lpstr>Integration of statistical and economic models</vt:lpstr>
      <vt:lpstr>Time scales for multi-state models</vt:lpstr>
      <vt:lpstr>Two methods for simulating multi-state models</vt:lpstr>
      <vt:lpstr>PowerPoint Presentation</vt:lpstr>
      <vt:lpstr>Treatment strategies </vt:lpstr>
      <vt:lpstr>Target population</vt:lpstr>
      <vt:lpstr>Model structure (health states)</vt:lpstr>
      <vt:lpstr>Model structure (health state transitions)</vt:lpstr>
      <vt:lpstr>hesim data</vt:lpstr>
      <vt:lpstr>Constructing a model for health state transitions</vt:lpstr>
      <vt:lpstr>Constructing models for costs and utilities</vt:lpstr>
      <vt:lpstr>Creating an economic model by adding costs and utility models</vt:lpstr>
      <vt:lpstr>Simulating health state transitions</vt:lpstr>
      <vt:lpstr>Simulating QALYs and costs</vt:lpstr>
      <vt:lpstr>Cost-effectiveness analysis</vt:lpstr>
    </vt:vector>
  </TitlesOfParts>
  <Manager/>
  <Company>THG</Company>
  <LinksUpToDate>false</LinksUpToDate>
  <SharedDoc>false</SharedDoc>
  <HyperlinkBase/>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Jay Deegan</dc:creator>
  <cp:keywords/>
  <dc:description/>
  <cp:lastModifiedBy>jeroen jansen</cp:lastModifiedBy>
  <cp:revision>485</cp:revision>
  <cp:lastPrinted>2019-06-07T19:51:54Z</cp:lastPrinted>
  <dcterms:created xsi:type="dcterms:W3CDTF">2014-12-05T18:34:48Z</dcterms:created>
  <dcterms:modified xsi:type="dcterms:W3CDTF">2020-03-09T16:25:12Z</dcterms:modified>
  <cp:category/>
</cp:coreProperties>
</file>